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4.xml" ContentType="application/vnd.openxmlformats-officedocument.drawingml.chartshapes+xml"/>
  <Override PartName="/ppt/charts/chart6.xml" ContentType="application/vnd.openxmlformats-officedocument.drawingml.chart+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5.xml" ContentType="application/vnd.openxmlformats-officedocument.drawingml.chartshapes+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6.xml" ContentType="application/vnd.openxmlformats-officedocument.drawingml.chartshapes+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 id="2147483792" r:id="rId2"/>
  </p:sldMasterIdLst>
  <p:notesMasterIdLst>
    <p:notesMasterId r:id="rId18"/>
  </p:notesMasterIdLst>
  <p:sldIdLst>
    <p:sldId id="413" r:id="rId3"/>
    <p:sldId id="521" r:id="rId4"/>
    <p:sldId id="434" r:id="rId5"/>
    <p:sldId id="428" r:id="rId6"/>
    <p:sldId id="429" r:id="rId7"/>
    <p:sldId id="430" r:id="rId8"/>
    <p:sldId id="433" r:id="rId9"/>
    <p:sldId id="436" r:id="rId10"/>
    <p:sldId id="437" r:id="rId11"/>
    <p:sldId id="442" r:id="rId12"/>
    <p:sldId id="438" r:id="rId13"/>
    <p:sldId id="445" r:id="rId14"/>
    <p:sldId id="446" r:id="rId15"/>
    <p:sldId id="447" r:id="rId16"/>
    <p:sldId id="522" r:id="rId17"/>
  </p:sldIdLst>
  <p:sldSz cx="10826750" cy="8120063" type="B4ISO"/>
  <p:notesSz cx="6858000" cy="9144000"/>
  <p:defaultTextStyle>
    <a:defPPr>
      <a:defRPr lang="en-US"/>
    </a:defPPr>
    <a:lvl1pPr marL="0" algn="l" defTabSz="1033110" rtl="0" eaLnBrk="1" latinLnBrk="0" hangingPunct="1">
      <a:defRPr sz="2000" kern="1200">
        <a:solidFill>
          <a:schemeClr val="tx1"/>
        </a:solidFill>
        <a:latin typeface="+mn-lt"/>
        <a:ea typeface="+mn-ea"/>
        <a:cs typeface="+mn-cs"/>
      </a:defRPr>
    </a:lvl1pPr>
    <a:lvl2pPr marL="516553" algn="l" defTabSz="1033110" rtl="0" eaLnBrk="1" latinLnBrk="0" hangingPunct="1">
      <a:defRPr sz="2000" kern="1200">
        <a:solidFill>
          <a:schemeClr val="tx1"/>
        </a:solidFill>
        <a:latin typeface="+mn-lt"/>
        <a:ea typeface="+mn-ea"/>
        <a:cs typeface="+mn-cs"/>
      </a:defRPr>
    </a:lvl2pPr>
    <a:lvl3pPr marL="1033110" algn="l" defTabSz="1033110" rtl="0" eaLnBrk="1" latinLnBrk="0" hangingPunct="1">
      <a:defRPr sz="2000" kern="1200">
        <a:solidFill>
          <a:schemeClr val="tx1"/>
        </a:solidFill>
        <a:latin typeface="+mn-lt"/>
        <a:ea typeface="+mn-ea"/>
        <a:cs typeface="+mn-cs"/>
      </a:defRPr>
    </a:lvl3pPr>
    <a:lvl4pPr marL="1549663" algn="l" defTabSz="1033110" rtl="0" eaLnBrk="1" latinLnBrk="0" hangingPunct="1">
      <a:defRPr sz="2000" kern="1200">
        <a:solidFill>
          <a:schemeClr val="tx1"/>
        </a:solidFill>
        <a:latin typeface="+mn-lt"/>
        <a:ea typeface="+mn-ea"/>
        <a:cs typeface="+mn-cs"/>
      </a:defRPr>
    </a:lvl4pPr>
    <a:lvl5pPr marL="2066215" algn="l" defTabSz="1033110" rtl="0" eaLnBrk="1" latinLnBrk="0" hangingPunct="1">
      <a:defRPr sz="2000" kern="1200">
        <a:solidFill>
          <a:schemeClr val="tx1"/>
        </a:solidFill>
        <a:latin typeface="+mn-lt"/>
        <a:ea typeface="+mn-ea"/>
        <a:cs typeface="+mn-cs"/>
      </a:defRPr>
    </a:lvl5pPr>
    <a:lvl6pPr marL="2582768" algn="l" defTabSz="1033110" rtl="0" eaLnBrk="1" latinLnBrk="0" hangingPunct="1">
      <a:defRPr sz="2000" kern="1200">
        <a:solidFill>
          <a:schemeClr val="tx1"/>
        </a:solidFill>
        <a:latin typeface="+mn-lt"/>
        <a:ea typeface="+mn-ea"/>
        <a:cs typeface="+mn-cs"/>
      </a:defRPr>
    </a:lvl6pPr>
    <a:lvl7pPr marL="3099321" algn="l" defTabSz="1033110" rtl="0" eaLnBrk="1" latinLnBrk="0" hangingPunct="1">
      <a:defRPr sz="2000" kern="1200">
        <a:solidFill>
          <a:schemeClr val="tx1"/>
        </a:solidFill>
        <a:latin typeface="+mn-lt"/>
        <a:ea typeface="+mn-ea"/>
        <a:cs typeface="+mn-cs"/>
      </a:defRPr>
    </a:lvl7pPr>
    <a:lvl8pPr marL="3615877" algn="l" defTabSz="1033110" rtl="0" eaLnBrk="1" latinLnBrk="0" hangingPunct="1">
      <a:defRPr sz="2000" kern="1200">
        <a:solidFill>
          <a:schemeClr val="tx1"/>
        </a:solidFill>
        <a:latin typeface="+mn-lt"/>
        <a:ea typeface="+mn-ea"/>
        <a:cs typeface="+mn-cs"/>
      </a:defRPr>
    </a:lvl8pPr>
    <a:lvl9pPr marL="4132431" algn="l" defTabSz="1033110"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58">
          <p15:clr>
            <a:srgbClr val="A4A3A4"/>
          </p15:clr>
        </p15:guide>
        <p15:guide id="2" pos="34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79" autoAdjust="0"/>
    <p:restoredTop sz="94682"/>
  </p:normalViewPr>
  <p:slideViewPr>
    <p:cSldViewPr snapToGrid="0">
      <p:cViewPr varScale="1">
        <p:scale>
          <a:sx n="64" d="100"/>
          <a:sy n="64" d="100"/>
        </p:scale>
        <p:origin x="1776" y="264"/>
      </p:cViewPr>
      <p:guideLst>
        <p:guide orient="horz" pos="2558"/>
        <p:guide pos="341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godin\Documents\3-REPOSITION\2025\30%20-%20&#913;&#952;&#942;&#957;&#945;\Book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oleObject" Target="file:///C:\Users\godin\Documents\3-REPOSITION\2025\30%20-%20&#913;&#952;&#942;&#957;&#945;\Book1.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godin\Documents\3-REPOSITION\2025\30%20-%20&#913;&#952;&#942;&#957;&#945;\Book1.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godin\Documents\3-REPOSITION\2025\30%20-%20&#913;&#952;&#942;&#957;&#945;\Book1.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C:\Users\godin\Documents\3-REPOSITION\2025\30%20-%20&#913;&#952;&#942;&#957;&#945;\Book1.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godin\Documents\3-REPOSITION\2025\30%20-%20&#913;&#952;&#942;&#957;&#945;\Book1.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oleObject" Target="file:///C:\Users\godin\Documents\3-REPOSITION\2025\30%20-%20&#913;&#952;&#942;&#957;&#945;\Book1.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oleObject" Target="file:///C:\Users\godin\Documents\3-REPOSITION\2025\30%20-%20&#913;&#952;&#942;&#957;&#945;\Book1.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4.xml"/></Relationships>
</file>

<file path=ppt/charts/_rels/chart6.xml.rels><?xml version="1.0" encoding="UTF-8" standalone="yes"?>
<Relationships xmlns="http://schemas.openxmlformats.org/package/2006/relationships"><Relationship Id="rId1" Type="http://schemas.openxmlformats.org/officeDocument/2006/relationships/oleObject" Target="file:///C:\Users\godin\Documents\3-REPOSITION\2025\30%20-%20&#913;&#952;&#942;&#957;&#945;\Book1.xlsx" TargetMode="External"/></Relationships>
</file>

<file path=ppt/charts/_rels/chart7.xml.rels><?xml version="1.0" encoding="UTF-8" standalone="yes"?>
<Relationships xmlns="http://schemas.openxmlformats.org/package/2006/relationships"><Relationship Id="rId3" Type="http://schemas.openxmlformats.org/officeDocument/2006/relationships/oleObject" Target="file:///C:\Users\godin\Documents\3-REPOSITION\2025\30%20-%20&#913;&#952;&#942;&#957;&#945;\Book1.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5.xml"/></Relationships>
</file>

<file path=ppt/charts/_rels/chart8.xml.rels><?xml version="1.0" encoding="UTF-8" standalone="yes"?>
<Relationships xmlns="http://schemas.openxmlformats.org/package/2006/relationships"><Relationship Id="rId3" Type="http://schemas.openxmlformats.org/officeDocument/2006/relationships/oleObject" Target="file:///C:\Users\godin\Documents\3-REPOSITION\2025\30%20-%20&#913;&#952;&#942;&#957;&#945;\Book1.xlsx"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6.xml"/></Relationships>
</file>

<file path=ppt/charts/_rels/chart9.xml.rels><?xml version="1.0" encoding="UTF-8" standalone="yes"?>
<Relationships xmlns="http://schemas.openxmlformats.org/package/2006/relationships"><Relationship Id="rId1" Type="http://schemas.openxmlformats.org/officeDocument/2006/relationships/oleObject" Target="file:///C:\Users\godin\Documents\3-REPOSITION\2025\30%20-%20&#913;&#952;&#942;&#957;&#945;\Book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662959199481162"/>
          <c:y val="3.2921414472831499E-2"/>
          <c:w val="0.49608536626992566"/>
          <c:h val="0.87458200172568945"/>
        </c:manualLayout>
      </c:layout>
      <c:pieChart>
        <c:varyColors val="1"/>
        <c:ser>
          <c:idx val="0"/>
          <c:order val="0"/>
          <c:dPt>
            <c:idx val="0"/>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2-0236-4D58-B17E-2632B3418AB0}"/>
              </c:ext>
            </c:extLst>
          </c:dPt>
          <c:dPt>
            <c:idx val="1"/>
            <c:bubble3D val="0"/>
            <c:spPr>
              <a:solidFill>
                <a:schemeClr val="tx2">
                  <a:lumMod val="40000"/>
                  <a:lumOff val="60000"/>
                </a:schemeClr>
              </a:solidFill>
              <a:ln w="19050">
                <a:solidFill>
                  <a:schemeClr val="lt1"/>
                </a:solidFill>
              </a:ln>
              <a:effectLst/>
            </c:spPr>
            <c:extLst>
              <c:ext xmlns:c16="http://schemas.microsoft.com/office/drawing/2014/chart" uri="{C3380CC4-5D6E-409C-BE32-E72D297353CC}">
                <c16:uniqueId val="{00000003-0236-4D58-B17E-2632B3418AB0}"/>
              </c:ext>
            </c:extLst>
          </c:dPt>
          <c:dPt>
            <c:idx val="2"/>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6-01C6-0E40-91DF-FB50E61791F7}"/>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7-01C6-0E40-91DF-FB50E61791F7}"/>
              </c:ext>
            </c:extLst>
          </c:dPt>
          <c:dPt>
            <c:idx val="4"/>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0-9657-4587-A0DD-FE09641F7490}"/>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l-GR"/>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[Book1.xlsx]Sheet1!$B$136:$B$140</c:f>
              <c:strCache>
                <c:ptCount val="5"/>
                <c:pt idx="0">
                  <c:v>ΝΑΙ</c:v>
                </c:pt>
                <c:pt idx="1">
                  <c:v>ΜΑΛΛΟΝ ΝΑΙ</c:v>
                </c:pt>
                <c:pt idx="2">
                  <c:v>ΜΑΛΛΟΝ ΟΧΙ</c:v>
                </c:pt>
                <c:pt idx="3">
                  <c:v>ΟΧΙ</c:v>
                </c:pt>
                <c:pt idx="4">
                  <c:v>ΔΓ/ΔΑ</c:v>
                </c:pt>
              </c:strCache>
            </c:strRef>
          </c:cat>
          <c:val>
            <c:numRef>
              <c:f>[Book1.xlsx]Sheet1!$E$136:$E$140</c:f>
              <c:numCache>
                <c:formatCode>0.0</c:formatCode>
                <c:ptCount val="5"/>
                <c:pt idx="0">
                  <c:v>63.876224162253841</c:v>
                </c:pt>
                <c:pt idx="1">
                  <c:v>11.956410623377172</c:v>
                </c:pt>
                <c:pt idx="2">
                  <c:v>3.7844247715237911</c:v>
                </c:pt>
                <c:pt idx="3">
                  <c:v>8.5614687902516931</c:v>
                </c:pt>
                <c:pt idx="4">
                  <c:v>11.821471652593507</c:v>
                </c:pt>
              </c:numCache>
            </c:numRef>
          </c:val>
          <c:extLst>
            <c:ext xmlns:c16="http://schemas.microsoft.com/office/drawing/2014/chart" uri="{C3380CC4-5D6E-409C-BE32-E72D297353CC}">
              <c16:uniqueId val="{00000000-42A0-46D5-94E7-8661384E4E22}"/>
            </c:ext>
          </c:extLst>
        </c:ser>
        <c:dLbls>
          <c:dLblPos val="ctr"/>
          <c:showLegendKey val="0"/>
          <c:showVal val="0"/>
          <c:showCatName val="0"/>
          <c:showSerName val="0"/>
          <c:showPercent val="1"/>
          <c:showBubbleSize val="0"/>
          <c:showLeaderLines val="1"/>
        </c:dLbls>
        <c:firstSliceAng val="42"/>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spPr>
            <a:solidFill>
              <a:schemeClr val="accent2"/>
            </a:solidFill>
          </c:spPr>
          <c:invertIfNegative val="0"/>
          <c:dLbls>
            <c:spPr>
              <a:solidFill>
                <a:schemeClr val="bg1"/>
              </a:solid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Sheet1!$B$284:$B$299</c:f>
              <c:strCache>
                <c:ptCount val="16"/>
                <c:pt idx="0">
                  <c:v>Ν.Δ.</c:v>
                </c:pt>
                <c:pt idx="1">
                  <c:v>ΣΥΡΙΖΑ</c:v>
                </c:pt>
                <c:pt idx="2">
                  <c:v>ΠΑΣΟΚ</c:v>
                </c:pt>
                <c:pt idx="3">
                  <c:v>ΚΚΕ</c:v>
                </c:pt>
                <c:pt idx="4">
                  <c:v>ΕΛΛΗΝΙΚΗ ΛΥΣΗ</c:v>
                </c:pt>
                <c:pt idx="5">
                  <c:v>ΠΛΕΥΣΗ ΕΛΕΥΘΕΡΙΑΣ</c:v>
                </c:pt>
                <c:pt idx="6">
                  <c:v>ΝΙΚΗ</c:v>
                </c:pt>
                <c:pt idx="7">
                  <c:v>ΜΕΡΑ25</c:v>
                </c:pt>
                <c:pt idx="8">
                  <c:v>ΝΕΑ ΑΡΙΣΤΕΡΑ</c:v>
                </c:pt>
                <c:pt idx="9">
                  <c:v>ΦΩΝΗ ΛΟΓΙΚΗΣ</c:v>
                </c:pt>
                <c:pt idx="10">
                  <c:v>ΣΠΑΡΤΙΑΤΕΣ</c:v>
                </c:pt>
                <c:pt idx="11">
                  <c:v>Κίνημα Δημοκρατίας</c:v>
                </c:pt>
                <c:pt idx="12">
                  <c:v>ΑΛΛΟ</c:v>
                </c:pt>
                <c:pt idx="13">
                  <c:v>ΛΕΥΚΟ/ΑΚΥΡΟ</c:v>
                </c:pt>
                <c:pt idx="14">
                  <c:v>ΑΠΟΧΗ</c:v>
                </c:pt>
                <c:pt idx="15">
                  <c:v>ΑΝΑΠΟΦΑΣΙΣΤΟΙ</c:v>
                </c:pt>
              </c:strCache>
            </c:strRef>
          </c:cat>
          <c:val>
            <c:numRef>
              <c:f>Sheet1!$E$284:$E$299</c:f>
              <c:numCache>
                <c:formatCode>0.0</c:formatCode>
                <c:ptCount val="16"/>
                <c:pt idx="0">
                  <c:v>24.9</c:v>
                </c:pt>
                <c:pt idx="1">
                  <c:v>5.3</c:v>
                </c:pt>
                <c:pt idx="2">
                  <c:v>8.9</c:v>
                </c:pt>
                <c:pt idx="3">
                  <c:v>6.8</c:v>
                </c:pt>
                <c:pt idx="4">
                  <c:v>4.5</c:v>
                </c:pt>
                <c:pt idx="5">
                  <c:v>5.2</c:v>
                </c:pt>
                <c:pt idx="6">
                  <c:v>2</c:v>
                </c:pt>
                <c:pt idx="7">
                  <c:v>3.5</c:v>
                </c:pt>
                <c:pt idx="8">
                  <c:v>1.7</c:v>
                </c:pt>
                <c:pt idx="9">
                  <c:v>2.2999999999999998</c:v>
                </c:pt>
                <c:pt idx="10">
                  <c:v>1.8</c:v>
                </c:pt>
                <c:pt idx="11">
                  <c:v>2.4</c:v>
                </c:pt>
                <c:pt idx="12">
                  <c:v>4.0999999999999996</c:v>
                </c:pt>
                <c:pt idx="13">
                  <c:v>2.9</c:v>
                </c:pt>
                <c:pt idx="14">
                  <c:v>5.0999999999999996</c:v>
                </c:pt>
                <c:pt idx="15">
                  <c:v>18.600000000000001</c:v>
                </c:pt>
              </c:numCache>
            </c:numRef>
          </c:val>
          <c:extLst>
            <c:ext xmlns:c16="http://schemas.microsoft.com/office/drawing/2014/chart" uri="{C3380CC4-5D6E-409C-BE32-E72D297353CC}">
              <c16:uniqueId val="{00000000-C5CF-454B-A991-FD59077BEA20}"/>
            </c:ext>
          </c:extLst>
        </c:ser>
        <c:dLbls>
          <c:showLegendKey val="0"/>
          <c:showVal val="1"/>
          <c:showCatName val="0"/>
          <c:showSerName val="0"/>
          <c:showPercent val="0"/>
          <c:showBubbleSize val="0"/>
        </c:dLbls>
        <c:gapWidth val="150"/>
        <c:shape val="box"/>
        <c:axId val="187390208"/>
        <c:axId val="187588608"/>
        <c:axId val="0"/>
      </c:bar3DChart>
      <c:catAx>
        <c:axId val="187390208"/>
        <c:scaling>
          <c:orientation val="minMax"/>
        </c:scaling>
        <c:delete val="0"/>
        <c:axPos val="b"/>
        <c:numFmt formatCode="General" sourceLinked="0"/>
        <c:majorTickMark val="none"/>
        <c:minorTickMark val="none"/>
        <c:tickLblPos val="nextTo"/>
        <c:crossAx val="187588608"/>
        <c:crosses val="autoZero"/>
        <c:auto val="1"/>
        <c:lblAlgn val="ctr"/>
        <c:lblOffset val="100"/>
        <c:noMultiLvlLbl val="0"/>
      </c:catAx>
      <c:valAx>
        <c:axId val="187588608"/>
        <c:scaling>
          <c:orientation val="minMax"/>
        </c:scaling>
        <c:delete val="1"/>
        <c:axPos val="l"/>
        <c:numFmt formatCode="0.0" sourceLinked="1"/>
        <c:majorTickMark val="out"/>
        <c:minorTickMark val="none"/>
        <c:tickLblPos val="nextTo"/>
        <c:crossAx val="187390208"/>
        <c:crosses val="autoZero"/>
        <c:crossBetween val="between"/>
      </c:valAx>
    </c:plotArea>
    <c:plotVisOnly val="1"/>
    <c:dispBlanksAs val="gap"/>
    <c:showDLblsOverMax val="0"/>
  </c:chart>
  <c:spPr>
    <a:solidFill>
      <a:schemeClr val="bg1"/>
    </a:solidFill>
  </c:spPr>
  <c:txPr>
    <a:bodyPr/>
    <a:lstStyle/>
    <a:p>
      <a:pPr>
        <a:defRPr sz="1200" b="1">
          <a:solidFill>
            <a:schemeClr val="tx2">
              <a:lumMod val="75000"/>
            </a:schemeClr>
          </a:solidFill>
        </a:defRPr>
      </a:pPr>
      <a:endParaRPr lang="el-GR"/>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spPr>
            <a:solidFill>
              <a:schemeClr val="accent2"/>
            </a:solidFill>
          </c:spPr>
          <c:invertIfNegative val="0"/>
          <c:dLbls>
            <c:spPr>
              <a:solidFill>
                <a:schemeClr val="bg1"/>
              </a:solid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Sheet1!$B$306:$B$319</c:f>
              <c:strCache>
                <c:ptCount val="14"/>
                <c:pt idx="0">
                  <c:v>Ν.Δ.</c:v>
                </c:pt>
                <c:pt idx="1">
                  <c:v>ΣΥΡΙΖΑ</c:v>
                </c:pt>
                <c:pt idx="2">
                  <c:v>ΠΑΣΟΚ</c:v>
                </c:pt>
                <c:pt idx="3">
                  <c:v>ΚΚΕ</c:v>
                </c:pt>
                <c:pt idx="4">
                  <c:v>ΕΛΛΗΝΙΚΗ ΛΥΣΗ</c:v>
                </c:pt>
                <c:pt idx="5">
                  <c:v>ΠΛΕΥΣΗ ΕΛΕΥΘΕΡΙΑΣ</c:v>
                </c:pt>
                <c:pt idx="6">
                  <c:v>ΝΙΚΗ</c:v>
                </c:pt>
                <c:pt idx="7">
                  <c:v>ΜΕΡΑ25</c:v>
                </c:pt>
                <c:pt idx="8">
                  <c:v>ΝΕΑ ΑΡΙΣΤΕΡΑ</c:v>
                </c:pt>
                <c:pt idx="9">
                  <c:v>ΦΩΝΗ ΛΟΓΙΚΗΣ</c:v>
                </c:pt>
                <c:pt idx="10">
                  <c:v>ΣΠΑΡΤΙΑΤΕΣ</c:v>
                </c:pt>
                <c:pt idx="11">
                  <c:v>Κίνημα Δημοκρατίας</c:v>
                </c:pt>
                <c:pt idx="12">
                  <c:v>ΑΛΛΟ</c:v>
                </c:pt>
                <c:pt idx="13">
                  <c:v>ΑΝΑΠΟΦΑΣΙΣΤΟΙ</c:v>
                </c:pt>
              </c:strCache>
            </c:strRef>
          </c:cat>
          <c:val>
            <c:numRef>
              <c:f>Sheet1!$E$306:$E$319</c:f>
              <c:numCache>
                <c:formatCode>0.0</c:formatCode>
                <c:ptCount val="14"/>
                <c:pt idx="0">
                  <c:v>27.065217391304348</c:v>
                </c:pt>
                <c:pt idx="1">
                  <c:v>5.7608695652173916</c:v>
                </c:pt>
                <c:pt idx="2">
                  <c:v>9.6739130434782616</c:v>
                </c:pt>
                <c:pt idx="3">
                  <c:v>7.3913043478260869</c:v>
                </c:pt>
                <c:pt idx="4">
                  <c:v>4.8913043478260869</c:v>
                </c:pt>
                <c:pt idx="5">
                  <c:v>5.6521739130434785</c:v>
                </c:pt>
                <c:pt idx="6">
                  <c:v>2.1739130434782608</c:v>
                </c:pt>
                <c:pt idx="7">
                  <c:v>3.8043478260869565</c:v>
                </c:pt>
                <c:pt idx="8">
                  <c:v>1.8478260869565217</c:v>
                </c:pt>
                <c:pt idx="9">
                  <c:v>2.4999999999999996</c:v>
                </c:pt>
                <c:pt idx="10">
                  <c:v>1.9565217391304348</c:v>
                </c:pt>
                <c:pt idx="11">
                  <c:v>2.6086956521739131</c:v>
                </c:pt>
                <c:pt idx="12">
                  <c:v>4.4565217391304346</c:v>
                </c:pt>
                <c:pt idx="13">
                  <c:v>20.217391304347828</c:v>
                </c:pt>
              </c:numCache>
            </c:numRef>
          </c:val>
          <c:extLst>
            <c:ext xmlns:c16="http://schemas.microsoft.com/office/drawing/2014/chart" uri="{C3380CC4-5D6E-409C-BE32-E72D297353CC}">
              <c16:uniqueId val="{00000000-D7C2-4C15-AA9E-7923BC481497}"/>
            </c:ext>
          </c:extLst>
        </c:ser>
        <c:dLbls>
          <c:showLegendKey val="0"/>
          <c:showVal val="1"/>
          <c:showCatName val="0"/>
          <c:showSerName val="0"/>
          <c:showPercent val="0"/>
          <c:showBubbleSize val="0"/>
        </c:dLbls>
        <c:gapWidth val="150"/>
        <c:shape val="box"/>
        <c:axId val="179920896"/>
        <c:axId val="179922432"/>
        <c:axId val="0"/>
      </c:bar3DChart>
      <c:catAx>
        <c:axId val="179920896"/>
        <c:scaling>
          <c:orientation val="minMax"/>
        </c:scaling>
        <c:delete val="0"/>
        <c:axPos val="b"/>
        <c:numFmt formatCode="General" sourceLinked="0"/>
        <c:majorTickMark val="none"/>
        <c:minorTickMark val="none"/>
        <c:tickLblPos val="nextTo"/>
        <c:crossAx val="179922432"/>
        <c:crosses val="autoZero"/>
        <c:auto val="1"/>
        <c:lblAlgn val="ctr"/>
        <c:lblOffset val="100"/>
        <c:noMultiLvlLbl val="0"/>
      </c:catAx>
      <c:valAx>
        <c:axId val="179922432"/>
        <c:scaling>
          <c:orientation val="minMax"/>
        </c:scaling>
        <c:delete val="1"/>
        <c:axPos val="l"/>
        <c:numFmt formatCode="0.0" sourceLinked="1"/>
        <c:majorTickMark val="out"/>
        <c:minorTickMark val="none"/>
        <c:tickLblPos val="nextTo"/>
        <c:crossAx val="179920896"/>
        <c:crosses val="autoZero"/>
        <c:crossBetween val="between"/>
      </c:valAx>
    </c:plotArea>
    <c:plotVisOnly val="1"/>
    <c:dispBlanksAs val="gap"/>
    <c:showDLblsOverMax val="0"/>
  </c:chart>
  <c:spPr>
    <a:solidFill>
      <a:schemeClr val="bg1"/>
    </a:solidFill>
  </c:spPr>
  <c:txPr>
    <a:bodyPr/>
    <a:lstStyle/>
    <a:p>
      <a:pPr>
        <a:defRPr sz="1200" b="1">
          <a:solidFill>
            <a:schemeClr val="tx2">
              <a:lumMod val="75000"/>
            </a:schemeClr>
          </a:solidFill>
        </a:defRPr>
      </a:pPr>
      <a:endParaRPr lang="el-GR"/>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spPr>
            <a:solidFill>
              <a:schemeClr val="accent2"/>
            </a:solidFill>
          </c:spPr>
          <c:invertIfNegative val="0"/>
          <c:dLbls>
            <c:spPr>
              <a:solidFill>
                <a:schemeClr val="bg1"/>
              </a:solid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Sheet1!$B$325:$B$337</c:f>
              <c:strCache>
                <c:ptCount val="13"/>
                <c:pt idx="0">
                  <c:v>Ν.Δ.</c:v>
                </c:pt>
                <c:pt idx="1">
                  <c:v>ΣΥΡΙΖΑ</c:v>
                </c:pt>
                <c:pt idx="2">
                  <c:v>ΠΑΣΟΚ</c:v>
                </c:pt>
                <c:pt idx="3">
                  <c:v>ΚΚΕ</c:v>
                </c:pt>
                <c:pt idx="4">
                  <c:v>ΕΛΛΗΝΙΚΗ ΛΥΣΗ</c:v>
                </c:pt>
                <c:pt idx="5">
                  <c:v>ΠΛΕΥΣΗ ΕΛΕΥΘΕΡΙΑΣ</c:v>
                </c:pt>
                <c:pt idx="6">
                  <c:v>ΝΙΚΗ</c:v>
                </c:pt>
                <c:pt idx="7">
                  <c:v>ΜΕΡΑ25</c:v>
                </c:pt>
                <c:pt idx="8">
                  <c:v>ΝΕΑ ΑΡΙΣΤΕΡΑ</c:v>
                </c:pt>
                <c:pt idx="9">
                  <c:v>ΦΩΝΗ ΛΟΓΙΚΗΣ</c:v>
                </c:pt>
                <c:pt idx="10">
                  <c:v>ΣΠΑΡΤΙΑΤΕΣ</c:v>
                </c:pt>
                <c:pt idx="11">
                  <c:v>Κίνημα Δημοκρατίας</c:v>
                </c:pt>
                <c:pt idx="12">
                  <c:v>ΑΛΛΟ</c:v>
                </c:pt>
              </c:strCache>
            </c:strRef>
          </c:cat>
          <c:val>
            <c:numRef>
              <c:f>Sheet1!$E$325:$E$337</c:f>
              <c:numCache>
                <c:formatCode>0.0</c:formatCode>
                <c:ptCount val="13"/>
                <c:pt idx="0">
                  <c:v>33.923705722070842</c:v>
                </c:pt>
                <c:pt idx="1">
                  <c:v>7.2207084468664844</c:v>
                </c:pt>
                <c:pt idx="2">
                  <c:v>12.12534059945504</c:v>
                </c:pt>
                <c:pt idx="3">
                  <c:v>9.2643051771117158</c:v>
                </c:pt>
                <c:pt idx="4">
                  <c:v>6.1307901907356941</c:v>
                </c:pt>
                <c:pt idx="5">
                  <c:v>7.084468664850136</c:v>
                </c:pt>
                <c:pt idx="6">
                  <c:v>2.7247956403269753</c:v>
                </c:pt>
                <c:pt idx="7">
                  <c:v>4.7683923705722071</c:v>
                </c:pt>
                <c:pt idx="8">
                  <c:v>2.3160762942779289</c:v>
                </c:pt>
                <c:pt idx="9">
                  <c:v>3.1335149863760212</c:v>
                </c:pt>
                <c:pt idx="10">
                  <c:v>2.4523160762942777</c:v>
                </c:pt>
                <c:pt idx="11">
                  <c:v>3.2697547683923704</c:v>
                </c:pt>
                <c:pt idx="12">
                  <c:v>5.5858310626702989</c:v>
                </c:pt>
              </c:numCache>
            </c:numRef>
          </c:val>
          <c:extLst>
            <c:ext xmlns:c16="http://schemas.microsoft.com/office/drawing/2014/chart" uri="{C3380CC4-5D6E-409C-BE32-E72D297353CC}">
              <c16:uniqueId val="{00000000-F5AD-4A2E-8EFA-8F1006948A70}"/>
            </c:ext>
          </c:extLst>
        </c:ser>
        <c:dLbls>
          <c:showLegendKey val="0"/>
          <c:showVal val="1"/>
          <c:showCatName val="0"/>
          <c:showSerName val="0"/>
          <c:showPercent val="0"/>
          <c:showBubbleSize val="0"/>
        </c:dLbls>
        <c:gapWidth val="150"/>
        <c:shape val="box"/>
        <c:axId val="179865856"/>
        <c:axId val="187635200"/>
        <c:axId val="0"/>
      </c:bar3DChart>
      <c:catAx>
        <c:axId val="179865856"/>
        <c:scaling>
          <c:orientation val="minMax"/>
        </c:scaling>
        <c:delete val="0"/>
        <c:axPos val="b"/>
        <c:numFmt formatCode="General" sourceLinked="0"/>
        <c:majorTickMark val="none"/>
        <c:minorTickMark val="none"/>
        <c:tickLblPos val="nextTo"/>
        <c:crossAx val="187635200"/>
        <c:crosses val="autoZero"/>
        <c:auto val="1"/>
        <c:lblAlgn val="ctr"/>
        <c:lblOffset val="100"/>
        <c:noMultiLvlLbl val="0"/>
      </c:catAx>
      <c:valAx>
        <c:axId val="187635200"/>
        <c:scaling>
          <c:orientation val="minMax"/>
        </c:scaling>
        <c:delete val="1"/>
        <c:axPos val="l"/>
        <c:numFmt formatCode="0.0" sourceLinked="1"/>
        <c:majorTickMark val="out"/>
        <c:minorTickMark val="none"/>
        <c:tickLblPos val="nextTo"/>
        <c:crossAx val="179865856"/>
        <c:crosses val="autoZero"/>
        <c:crossBetween val="between"/>
      </c:valAx>
    </c:plotArea>
    <c:plotVisOnly val="1"/>
    <c:dispBlanksAs val="gap"/>
    <c:showDLblsOverMax val="0"/>
  </c:chart>
  <c:spPr>
    <a:solidFill>
      <a:schemeClr val="bg1"/>
    </a:solidFill>
  </c:spPr>
  <c:txPr>
    <a:bodyPr/>
    <a:lstStyle/>
    <a:p>
      <a:pPr>
        <a:defRPr sz="1200" b="1">
          <a:solidFill>
            <a:schemeClr val="tx2">
              <a:lumMod val="75000"/>
            </a:schemeClr>
          </a:solidFill>
        </a:defRPr>
      </a:pPr>
      <a:endParaRPr lang="el-G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680162047192778"/>
          <c:y val="3.2286105798290765E-3"/>
          <c:w val="0.84632630598594527"/>
          <c:h val="0.77105303242018208"/>
        </c:manualLayout>
      </c:layout>
      <c:pieChart>
        <c:varyColors val="1"/>
        <c:ser>
          <c:idx val="0"/>
          <c:order val="0"/>
          <c:dPt>
            <c:idx val="0"/>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2-1E81-2948-B1BE-9D53168980A5}"/>
              </c:ext>
            </c:extLst>
          </c:dPt>
          <c:dPt>
            <c:idx val="1"/>
            <c:bubble3D val="0"/>
            <c:spPr>
              <a:solidFill>
                <a:schemeClr val="tx2">
                  <a:lumMod val="40000"/>
                  <a:lumOff val="60000"/>
                </a:schemeClr>
              </a:solidFill>
              <a:ln w="19050">
                <a:solidFill>
                  <a:schemeClr val="lt1"/>
                </a:solidFill>
              </a:ln>
              <a:effectLst/>
            </c:spPr>
            <c:extLst>
              <c:ext xmlns:c16="http://schemas.microsoft.com/office/drawing/2014/chart" uri="{C3380CC4-5D6E-409C-BE32-E72D297353CC}">
                <c16:uniqueId val="{00000003-1E81-2948-B1BE-9D53168980A5}"/>
              </c:ext>
            </c:extLst>
          </c:dPt>
          <c:dPt>
            <c:idx val="2"/>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4-1E81-2948-B1BE-9D53168980A5}"/>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5-1E81-2948-B1BE-9D53168980A5}"/>
              </c:ext>
            </c:extLst>
          </c:dPt>
          <c:dPt>
            <c:idx val="4"/>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0-D951-4928-8324-F7277F81B9FE}"/>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l-G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[Book1.xlsx]Sheet1!$B$79:$B$83</c:f>
              <c:strCache>
                <c:ptCount val="5"/>
                <c:pt idx="0">
                  <c:v>ΘΕΤΙΚΑ</c:v>
                </c:pt>
                <c:pt idx="1">
                  <c:v>ΜΑΛΛΟΝ ΘΕΤΙΚΑ</c:v>
                </c:pt>
                <c:pt idx="2">
                  <c:v>ΜΑΛΛΟΝ ΑΡΝΗΤΙΚΑ</c:v>
                </c:pt>
                <c:pt idx="3">
                  <c:v>ΑΡΝΗΤΙΚΑ</c:v>
                </c:pt>
                <c:pt idx="4">
                  <c:v>ΔΓ/ΔΑ</c:v>
                </c:pt>
              </c:strCache>
            </c:strRef>
          </c:cat>
          <c:val>
            <c:numRef>
              <c:f>[Book1.xlsx]Sheet1!$E$79:$E$83</c:f>
              <c:numCache>
                <c:formatCode>0.0</c:formatCode>
                <c:ptCount val="5"/>
                <c:pt idx="0">
                  <c:v>51.371879536300654</c:v>
                </c:pt>
                <c:pt idx="1">
                  <c:v>24.646807466623045</c:v>
                </c:pt>
                <c:pt idx="2">
                  <c:v>5.3771135327431399</c:v>
                </c:pt>
                <c:pt idx="3">
                  <c:v>9.5581770971764985</c:v>
                </c:pt>
                <c:pt idx="4">
                  <c:v>9.0460223671566666</c:v>
                </c:pt>
              </c:numCache>
            </c:numRef>
          </c:val>
          <c:extLst>
            <c:ext xmlns:c16="http://schemas.microsoft.com/office/drawing/2014/chart" uri="{C3380CC4-5D6E-409C-BE32-E72D297353CC}">
              <c16:uniqueId val="{00000000-198C-4CA6-9C00-0AB0D1096A22}"/>
            </c:ext>
          </c:extLst>
        </c:ser>
        <c:dLbls>
          <c:showLegendKey val="0"/>
          <c:showVal val="0"/>
          <c:showCatName val="0"/>
          <c:showSerName val="0"/>
          <c:showPercent val="1"/>
          <c:showBubbleSize val="0"/>
          <c:showLeaderLines val="1"/>
        </c:dLbls>
        <c:firstSliceAng val="86"/>
      </c:pieChart>
      <c:spPr>
        <a:noFill/>
        <a:ln>
          <a:noFill/>
        </a:ln>
        <a:effectLst/>
      </c:spPr>
    </c:plotArea>
    <c:legend>
      <c:legendPos val="b"/>
      <c:layout>
        <c:manualLayout>
          <c:xMode val="edge"/>
          <c:yMode val="edge"/>
          <c:x val="0.11786885876802057"/>
          <c:y val="0.94640912845336334"/>
          <c:w val="0.76426217983749101"/>
          <c:h val="5.35908715466367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530663505771457"/>
          <c:y val="6.4887787148229709E-2"/>
          <c:w val="0.43302961030164483"/>
          <c:h val="0.76170413413299387"/>
        </c:manualLayout>
      </c:layout>
      <c:pieChart>
        <c:varyColors val="1"/>
        <c:ser>
          <c:idx val="0"/>
          <c:order val="0"/>
          <c:dPt>
            <c:idx val="0"/>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2-B25A-3847-9379-60E16282573D}"/>
              </c:ext>
            </c:extLst>
          </c:dPt>
          <c:dPt>
            <c:idx val="1"/>
            <c:bubble3D val="0"/>
            <c:spPr>
              <a:solidFill>
                <a:schemeClr val="tx2">
                  <a:lumMod val="40000"/>
                  <a:lumOff val="60000"/>
                </a:schemeClr>
              </a:solidFill>
              <a:ln w="19050">
                <a:solidFill>
                  <a:schemeClr val="lt1"/>
                </a:solidFill>
              </a:ln>
              <a:effectLst/>
            </c:spPr>
            <c:extLst>
              <c:ext xmlns:c16="http://schemas.microsoft.com/office/drawing/2014/chart" uri="{C3380CC4-5D6E-409C-BE32-E72D297353CC}">
                <c16:uniqueId val="{00000003-B25A-3847-9379-60E16282573D}"/>
              </c:ext>
            </c:extLst>
          </c:dPt>
          <c:dPt>
            <c:idx val="2"/>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4-B25A-3847-9379-60E16282573D}"/>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5-B25A-3847-9379-60E16282573D}"/>
              </c:ext>
            </c:extLst>
          </c:dPt>
          <c:dPt>
            <c:idx val="4"/>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0-9C80-471B-BEE3-6EAFBDF42BA8}"/>
              </c:ext>
            </c:extLst>
          </c:dPt>
          <c:dLbls>
            <c:dLbl>
              <c:idx val="4"/>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l-GR"/>
                </a:p>
              </c:txPr>
              <c:showLegendKey val="0"/>
              <c:showVal val="0"/>
              <c:showCatName val="0"/>
              <c:showSerName val="0"/>
              <c:showPercent val="1"/>
              <c:showBubbleSize val="0"/>
              <c:extLst>
                <c:ext xmlns:c16="http://schemas.microsoft.com/office/drawing/2014/chart" uri="{C3380CC4-5D6E-409C-BE32-E72D297353CC}">
                  <c16:uniqueId val="{00000000-9C80-471B-BEE3-6EAFBDF42BA8}"/>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l-G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[Book1.xlsx]Sheet1!$B$89:$B$93</c:f>
              <c:strCache>
                <c:ptCount val="5"/>
                <c:pt idx="0">
                  <c:v>ΠΟΛΥ</c:v>
                </c:pt>
                <c:pt idx="1">
                  <c:v>ΑΡΚΕΤΑ</c:v>
                </c:pt>
                <c:pt idx="2">
                  <c:v>ΛΙΓΟ</c:v>
                </c:pt>
                <c:pt idx="3">
                  <c:v>ΚΑΘΟΛΟΥ</c:v>
                </c:pt>
                <c:pt idx="4">
                  <c:v>ΔΓ/ΔΑ</c:v>
                </c:pt>
              </c:strCache>
            </c:strRef>
          </c:cat>
          <c:val>
            <c:numRef>
              <c:f>[Book1.xlsx]Sheet1!$E$89:$E$93</c:f>
              <c:numCache>
                <c:formatCode>0.0</c:formatCode>
                <c:ptCount val="5"/>
                <c:pt idx="0">
                  <c:v>61.153932653186381</c:v>
                </c:pt>
                <c:pt idx="1">
                  <c:v>25.697695814847403</c:v>
                </c:pt>
                <c:pt idx="2">
                  <c:v>6.3155527386477486</c:v>
                </c:pt>
                <c:pt idx="3">
                  <c:v>3.8723395555192077</c:v>
                </c:pt>
                <c:pt idx="4">
                  <c:v>2.9604792377992681</c:v>
                </c:pt>
              </c:numCache>
            </c:numRef>
          </c:val>
          <c:extLst>
            <c:ext xmlns:c16="http://schemas.microsoft.com/office/drawing/2014/chart" uri="{C3380CC4-5D6E-409C-BE32-E72D297353CC}">
              <c16:uniqueId val="{00000000-3690-469A-ABF6-0DFB8D7C84DC}"/>
            </c:ext>
          </c:extLst>
        </c:ser>
        <c:dLbls>
          <c:showLegendKey val="0"/>
          <c:showVal val="0"/>
          <c:showCatName val="0"/>
          <c:showSerName val="0"/>
          <c:showPercent val="1"/>
          <c:showBubbleSize val="0"/>
          <c:showLeaderLines val="1"/>
        </c:dLbls>
        <c:firstSliceAng val="232"/>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338025928577107"/>
          <c:y val="8.3082640256525189E-2"/>
          <c:w val="0.43656303959072562"/>
          <c:h val="0.76250303152952026"/>
        </c:manualLayout>
      </c:layout>
      <c:pieChart>
        <c:varyColors val="1"/>
        <c:ser>
          <c:idx val="0"/>
          <c:order val="0"/>
          <c:spPr>
            <a:solidFill>
              <a:schemeClr val="tx2">
                <a:lumMod val="60000"/>
                <a:lumOff val="40000"/>
              </a:schemeClr>
            </a:solidFill>
          </c:spPr>
          <c:dPt>
            <c:idx val="0"/>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1-9058-8444-8FC3-98A7DFEE0954}"/>
              </c:ext>
            </c:extLst>
          </c:dPt>
          <c:dPt>
            <c:idx val="1"/>
            <c:bubble3D val="0"/>
            <c:spPr>
              <a:solidFill>
                <a:schemeClr val="tx2">
                  <a:lumMod val="40000"/>
                  <a:lumOff val="60000"/>
                </a:schemeClr>
              </a:solidFill>
              <a:ln w="19050">
                <a:solidFill>
                  <a:schemeClr val="lt1"/>
                </a:solidFill>
              </a:ln>
              <a:effectLst/>
            </c:spPr>
            <c:extLst>
              <c:ext xmlns:c16="http://schemas.microsoft.com/office/drawing/2014/chart" uri="{C3380CC4-5D6E-409C-BE32-E72D297353CC}">
                <c16:uniqueId val="{00000002-47C5-934F-BBEE-111E34678557}"/>
              </c:ext>
            </c:extLst>
          </c:dPt>
          <c:dPt>
            <c:idx val="2"/>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3-47C5-934F-BBEE-111E34678557}"/>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4-47C5-934F-BBEE-111E34678557}"/>
              </c:ext>
            </c:extLst>
          </c:dPt>
          <c:dPt>
            <c:idx val="4"/>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0-9CAA-44C6-893B-E1F2F3BE2B81}"/>
              </c:ext>
            </c:extLst>
          </c:dPt>
          <c:dLbls>
            <c:dLbl>
              <c:idx val="2"/>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l-GR"/>
                </a:p>
              </c:txPr>
              <c:showLegendKey val="0"/>
              <c:showVal val="0"/>
              <c:showCatName val="0"/>
              <c:showSerName val="0"/>
              <c:showPercent val="1"/>
              <c:showBubbleSize val="0"/>
              <c:extLst>
                <c:ext xmlns:c16="http://schemas.microsoft.com/office/drawing/2014/chart" uri="{C3380CC4-5D6E-409C-BE32-E72D297353CC}">
                  <c16:uniqueId val="{00000003-47C5-934F-BBEE-111E3467855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l-G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[Book1.xlsx]Sheet1!$B$98:$B$102</c:f>
              <c:strCache>
                <c:ptCount val="5"/>
                <c:pt idx="0">
                  <c:v>ΘΕΤΙΚΑ</c:v>
                </c:pt>
                <c:pt idx="1">
                  <c:v>ΜΑΛΛΟΝ ΘΕΤΙΚΑ</c:v>
                </c:pt>
                <c:pt idx="2">
                  <c:v>ΜΑΛΛΟΝ ΑΡΝΗΤΙΚΑ</c:v>
                </c:pt>
                <c:pt idx="3">
                  <c:v>ΑΡΝΗΤΙΚΑ</c:v>
                </c:pt>
                <c:pt idx="4">
                  <c:v>ΔΓ/ΔΑ</c:v>
                </c:pt>
              </c:strCache>
            </c:strRef>
          </c:cat>
          <c:val>
            <c:numRef>
              <c:f>[Book1.xlsx]Sheet1!$E$98:$E$102</c:f>
              <c:numCache>
                <c:formatCode>0.0</c:formatCode>
                <c:ptCount val="5"/>
                <c:pt idx="0">
                  <c:v>77.394655598944951</c:v>
                </c:pt>
                <c:pt idx="1">
                  <c:v>12.024902373699215</c:v>
                </c:pt>
                <c:pt idx="2">
                  <c:v>2.6118868966081328</c:v>
                </c:pt>
                <c:pt idx="3">
                  <c:v>4.3436036883318803</c:v>
                </c:pt>
                <c:pt idx="4">
                  <c:v>3.6249514424158273</c:v>
                </c:pt>
              </c:numCache>
            </c:numRef>
          </c:val>
          <c:extLst>
            <c:ext xmlns:c16="http://schemas.microsoft.com/office/drawing/2014/chart" uri="{C3380CC4-5D6E-409C-BE32-E72D297353CC}">
              <c16:uniqueId val="{00000000-0246-4126-97AB-C8CFE4317650}"/>
            </c:ext>
          </c:extLst>
        </c:ser>
        <c:dLbls>
          <c:showLegendKey val="0"/>
          <c:showVal val="0"/>
          <c:showCatName val="0"/>
          <c:showSerName val="0"/>
          <c:showPercent val="1"/>
          <c:showBubbleSize val="0"/>
          <c:showLeaderLines val="1"/>
        </c:dLbls>
        <c:firstSliceAng val="351"/>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211028240238301"/>
          <c:y val="8.2663754039908735E-2"/>
          <c:w val="0.4469687476748691"/>
          <c:h val="0.76479227779294767"/>
        </c:manualLayout>
      </c:layout>
      <c:pieChart>
        <c:varyColors val="1"/>
        <c:ser>
          <c:idx val="0"/>
          <c:order val="0"/>
          <c:dPt>
            <c:idx val="0"/>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2-0945-B14A-B03E-384E2C34F59E}"/>
              </c:ext>
            </c:extLst>
          </c:dPt>
          <c:dPt>
            <c:idx val="1"/>
            <c:bubble3D val="0"/>
            <c:spPr>
              <a:solidFill>
                <a:schemeClr val="tx2">
                  <a:lumMod val="40000"/>
                  <a:lumOff val="60000"/>
                </a:schemeClr>
              </a:solidFill>
              <a:ln w="19050">
                <a:solidFill>
                  <a:schemeClr val="lt1"/>
                </a:solidFill>
              </a:ln>
              <a:effectLst/>
            </c:spPr>
            <c:extLst>
              <c:ext xmlns:c16="http://schemas.microsoft.com/office/drawing/2014/chart" uri="{C3380CC4-5D6E-409C-BE32-E72D297353CC}">
                <c16:uniqueId val="{00000003-0945-B14A-B03E-384E2C34F59E}"/>
              </c:ext>
            </c:extLst>
          </c:dPt>
          <c:dPt>
            <c:idx val="2"/>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4-0945-B14A-B03E-384E2C34F59E}"/>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5-0945-B14A-B03E-384E2C34F59E}"/>
              </c:ext>
            </c:extLst>
          </c:dPt>
          <c:dPt>
            <c:idx val="4"/>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0-EB6C-4325-B68E-3D476F6592D3}"/>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l-G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[Book1.xlsx]Sheet1!$B$127:$B$131</c:f>
              <c:strCache>
                <c:ptCount val="5"/>
                <c:pt idx="0">
                  <c:v>ΝΑΙ</c:v>
                </c:pt>
                <c:pt idx="1">
                  <c:v>ΜΑΛΛΟΝ ΝΑΙ</c:v>
                </c:pt>
                <c:pt idx="2">
                  <c:v>ΜΑΛΛΟΝ ΟΧΙ</c:v>
                </c:pt>
                <c:pt idx="3">
                  <c:v>ΟΧΙ</c:v>
                </c:pt>
                <c:pt idx="4">
                  <c:v>ΔΓ/ΔΑ</c:v>
                </c:pt>
              </c:strCache>
            </c:strRef>
          </c:cat>
          <c:val>
            <c:numRef>
              <c:f>[Book1.xlsx]Sheet1!$E$127:$E$131</c:f>
              <c:numCache>
                <c:formatCode>0.0</c:formatCode>
                <c:ptCount val="5"/>
                <c:pt idx="0">
                  <c:v>50.685939768150341</c:v>
                </c:pt>
                <c:pt idx="1">
                  <c:v>21.955183905460931</c:v>
                </c:pt>
                <c:pt idx="2">
                  <c:v>6.4760483326858918</c:v>
                </c:pt>
                <c:pt idx="3">
                  <c:v>8.9376622845576588</c:v>
                </c:pt>
                <c:pt idx="4">
                  <c:v>11.945165709145179</c:v>
                </c:pt>
              </c:numCache>
            </c:numRef>
          </c:val>
          <c:extLst>
            <c:ext xmlns:c16="http://schemas.microsoft.com/office/drawing/2014/chart" uri="{C3380CC4-5D6E-409C-BE32-E72D297353CC}">
              <c16:uniqueId val="{00000000-56B1-4B38-83CA-DCE09B29FAA4}"/>
            </c:ext>
          </c:extLst>
        </c:ser>
        <c:dLbls>
          <c:showLegendKey val="0"/>
          <c:showVal val="0"/>
          <c:showCatName val="0"/>
          <c:showSerName val="0"/>
          <c:showPercent val="1"/>
          <c:showBubbleSize val="0"/>
          <c:showLeaderLines val="1"/>
        </c:dLbls>
        <c:firstSliceAng val="87"/>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percentStacked"/>
        <c:varyColors val="0"/>
        <c:ser>
          <c:idx val="0"/>
          <c:order val="0"/>
          <c:tx>
            <c:strRef>
              <c:f>[Book1.xlsx]Sheet1!$B$161</c:f>
              <c:strCache>
                <c:ptCount val="1"/>
                <c:pt idx="0">
                  <c:v>ΝΑΙ/ΜΑΛΛΟΝ ΝΑΙ</c:v>
                </c:pt>
              </c:strCache>
            </c:strRef>
          </c:tx>
          <c:spPr>
            <a:solidFill>
              <a:schemeClr val="accent2"/>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[Book1.xlsx]Sheet1!$A$162:$A$168</c:f>
              <c:strCache>
                <c:ptCount val="7"/>
                <c:pt idx="0">
                  <c:v>...με εμπειρία και γνώση διοίκησης</c:v>
                </c:pt>
                <c:pt idx="1">
                  <c:v>...μεθοδικό/ αποτελεσματικό</c:v>
                </c:pt>
                <c:pt idx="2">
                  <c:v>...δραστήριο/ αποφασιστικό</c:v>
                </c:pt>
                <c:pt idx="3">
                  <c:v>...με συγκροτημένη άποψη για τις ανάγκες της πόλης</c:v>
                </c:pt>
                <c:pt idx="4">
                  <c:v>...διεκδικητικό</c:v>
                </c:pt>
                <c:pt idx="5">
                  <c:v>...γνώστη των προβλημάτων της πόλης</c:v>
                </c:pt>
                <c:pt idx="6">
                  <c:v>...προσιτό και φιλικό στους δημότες</c:v>
                </c:pt>
              </c:strCache>
            </c:strRef>
          </c:cat>
          <c:val>
            <c:numRef>
              <c:f>[Book1.xlsx]Sheet1!$B$162:$B$168</c:f>
              <c:numCache>
                <c:formatCode>0.0</c:formatCode>
                <c:ptCount val="7"/>
                <c:pt idx="0">
                  <c:v>44.01164678404222</c:v>
                </c:pt>
                <c:pt idx="1">
                  <c:v>44.194159381052749</c:v>
                </c:pt>
                <c:pt idx="2">
                  <c:v>49.310004410930702</c:v>
                </c:pt>
                <c:pt idx="3">
                  <c:v>49.68379405048772</c:v>
                </c:pt>
                <c:pt idx="4">
                  <c:v>49.797468354430379</c:v>
                </c:pt>
                <c:pt idx="5">
                  <c:v>53.350617851841001</c:v>
                </c:pt>
                <c:pt idx="6">
                  <c:v>53.84815500842889</c:v>
                </c:pt>
              </c:numCache>
            </c:numRef>
          </c:val>
          <c:extLst>
            <c:ext xmlns:c16="http://schemas.microsoft.com/office/drawing/2014/chart" uri="{C3380CC4-5D6E-409C-BE32-E72D297353CC}">
              <c16:uniqueId val="{00000000-6443-4C2D-B5C7-3105222B70A8}"/>
            </c:ext>
          </c:extLst>
        </c:ser>
        <c:ser>
          <c:idx val="1"/>
          <c:order val="1"/>
          <c:tx>
            <c:strRef>
              <c:f>[Book1.xlsx]Sheet1!$C$161</c:f>
              <c:strCache>
                <c:ptCount val="1"/>
                <c:pt idx="0">
                  <c:v>ΜΑΛΛΟΝ ΟΧΙ/ΟΧΙ</c:v>
                </c:pt>
              </c:strCache>
            </c:strRef>
          </c:tx>
          <c:spPr>
            <a:solidFill>
              <a:schemeClr val="accent1">
                <a:lumMod val="40000"/>
                <a:lumOff val="60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[Book1.xlsx]Sheet1!$A$162:$A$168</c:f>
              <c:strCache>
                <c:ptCount val="7"/>
                <c:pt idx="0">
                  <c:v>...με εμπειρία και γνώση διοίκησης</c:v>
                </c:pt>
                <c:pt idx="1">
                  <c:v>...μεθοδικό/ αποτελεσματικό</c:v>
                </c:pt>
                <c:pt idx="2">
                  <c:v>...δραστήριο/ αποφασιστικό</c:v>
                </c:pt>
                <c:pt idx="3">
                  <c:v>...με συγκροτημένη άποψη για τις ανάγκες της πόλης</c:v>
                </c:pt>
                <c:pt idx="4">
                  <c:v>...διεκδικητικό</c:v>
                </c:pt>
                <c:pt idx="5">
                  <c:v>...γνώστη των προβλημάτων της πόλης</c:v>
                </c:pt>
                <c:pt idx="6">
                  <c:v>...προσιτό και φιλικό στους δημότες</c:v>
                </c:pt>
              </c:strCache>
            </c:strRef>
          </c:cat>
          <c:val>
            <c:numRef>
              <c:f>[Book1.xlsx]Sheet1!$C$162:$C$168</c:f>
              <c:numCache>
                <c:formatCode>0.0</c:formatCode>
                <c:ptCount val="7"/>
                <c:pt idx="0">
                  <c:v>38.14112299297215</c:v>
                </c:pt>
                <c:pt idx="1">
                  <c:v>43.429036158760425</c:v>
                </c:pt>
                <c:pt idx="2">
                  <c:v>39.716230124556297</c:v>
                </c:pt>
                <c:pt idx="3">
                  <c:v>38.951732556059497</c:v>
                </c:pt>
                <c:pt idx="4">
                  <c:v>36.757383966244731</c:v>
                </c:pt>
                <c:pt idx="5">
                  <c:v>38.676897986493003</c:v>
                </c:pt>
                <c:pt idx="6">
                  <c:v>25.318945243397369</c:v>
                </c:pt>
              </c:numCache>
            </c:numRef>
          </c:val>
          <c:extLst>
            <c:ext xmlns:c16="http://schemas.microsoft.com/office/drawing/2014/chart" uri="{C3380CC4-5D6E-409C-BE32-E72D297353CC}">
              <c16:uniqueId val="{00000001-6443-4C2D-B5C7-3105222B70A8}"/>
            </c:ext>
          </c:extLst>
        </c:ser>
        <c:ser>
          <c:idx val="2"/>
          <c:order val="2"/>
          <c:tx>
            <c:strRef>
              <c:f>[Book1.xlsx]Sheet1!$D$161</c:f>
              <c:strCache>
                <c:ptCount val="1"/>
                <c:pt idx="0">
                  <c:v>ΔΓ/ΔΑ</c:v>
                </c:pt>
              </c:strCache>
            </c:strRef>
          </c:tx>
          <c:spPr>
            <a:solidFill>
              <a:srgbClr val="FFFF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[Book1.xlsx]Sheet1!$A$162:$A$168</c:f>
              <c:strCache>
                <c:ptCount val="7"/>
                <c:pt idx="0">
                  <c:v>...με εμπειρία και γνώση διοίκησης</c:v>
                </c:pt>
                <c:pt idx="1">
                  <c:v>...μεθοδικό/ αποτελεσματικό</c:v>
                </c:pt>
                <c:pt idx="2">
                  <c:v>...δραστήριο/ αποφασιστικό</c:v>
                </c:pt>
                <c:pt idx="3">
                  <c:v>...με συγκροτημένη άποψη για τις ανάγκες της πόλης</c:v>
                </c:pt>
                <c:pt idx="4">
                  <c:v>...διεκδικητικό</c:v>
                </c:pt>
                <c:pt idx="5">
                  <c:v>...γνώστη των προβλημάτων της πόλης</c:v>
                </c:pt>
                <c:pt idx="6">
                  <c:v>...προσιτό και φιλικό στους δημότες</c:v>
                </c:pt>
              </c:strCache>
            </c:strRef>
          </c:cat>
          <c:val>
            <c:numRef>
              <c:f>[Book1.xlsx]Sheet1!$D$162:$D$168</c:f>
              <c:numCache>
                <c:formatCode>0.0</c:formatCode>
                <c:ptCount val="7"/>
                <c:pt idx="0">
                  <c:v>17.847230222985637</c:v>
                </c:pt>
                <c:pt idx="1">
                  <c:v>12.376804460186829</c:v>
                </c:pt>
                <c:pt idx="2">
                  <c:v>10.973765464513002</c:v>
                </c:pt>
                <c:pt idx="3">
                  <c:v>11.364473393452789</c:v>
                </c:pt>
                <c:pt idx="4">
                  <c:v>13.445147679324881</c:v>
                </c:pt>
                <c:pt idx="5">
                  <c:v>7.9724841616659932</c:v>
                </c:pt>
                <c:pt idx="6">
                  <c:v>20.832899748173745</c:v>
                </c:pt>
              </c:numCache>
            </c:numRef>
          </c:val>
          <c:extLst>
            <c:ext xmlns:c16="http://schemas.microsoft.com/office/drawing/2014/chart" uri="{C3380CC4-5D6E-409C-BE32-E72D297353CC}">
              <c16:uniqueId val="{00000002-6443-4C2D-B5C7-3105222B70A8}"/>
            </c:ext>
          </c:extLst>
        </c:ser>
        <c:dLbls>
          <c:showLegendKey val="0"/>
          <c:showVal val="1"/>
          <c:showCatName val="0"/>
          <c:showSerName val="0"/>
          <c:showPercent val="0"/>
          <c:showBubbleSize val="0"/>
        </c:dLbls>
        <c:gapWidth val="95"/>
        <c:gapDepth val="95"/>
        <c:shape val="box"/>
        <c:axId val="236076416"/>
        <c:axId val="244483200"/>
        <c:axId val="0"/>
      </c:bar3DChart>
      <c:catAx>
        <c:axId val="236076416"/>
        <c:scaling>
          <c:orientation val="minMax"/>
        </c:scaling>
        <c:delete val="0"/>
        <c:axPos val="l"/>
        <c:numFmt formatCode="General" sourceLinked="0"/>
        <c:majorTickMark val="none"/>
        <c:minorTickMark val="none"/>
        <c:tickLblPos val="nextTo"/>
        <c:crossAx val="244483200"/>
        <c:crosses val="autoZero"/>
        <c:auto val="1"/>
        <c:lblAlgn val="ctr"/>
        <c:lblOffset val="100"/>
        <c:noMultiLvlLbl val="0"/>
      </c:catAx>
      <c:valAx>
        <c:axId val="244483200"/>
        <c:scaling>
          <c:orientation val="minMax"/>
        </c:scaling>
        <c:delete val="1"/>
        <c:axPos val="b"/>
        <c:numFmt formatCode="0%" sourceLinked="1"/>
        <c:majorTickMark val="out"/>
        <c:minorTickMark val="none"/>
        <c:tickLblPos val="nextTo"/>
        <c:crossAx val="236076416"/>
        <c:crosses val="autoZero"/>
        <c:crossBetween val="between"/>
      </c:valAx>
    </c:plotArea>
    <c:legend>
      <c:legendPos val="t"/>
      <c:overlay val="0"/>
    </c:legend>
    <c:plotVisOnly val="1"/>
    <c:dispBlanksAs val="gap"/>
    <c:showDLblsOverMax val="0"/>
  </c:chart>
  <c:spPr>
    <a:solidFill>
      <a:schemeClr val="bg1"/>
    </a:solidFill>
  </c:spPr>
  <c:txPr>
    <a:bodyPr/>
    <a:lstStyle/>
    <a:p>
      <a:pPr>
        <a:defRPr sz="1200" b="1">
          <a:solidFill>
            <a:schemeClr val="tx2">
              <a:lumMod val="75000"/>
            </a:schemeClr>
          </a:solidFill>
        </a:defRPr>
      </a:pPr>
      <a:endParaRPr lang="el-GR"/>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821458168168861"/>
          <c:y val="4.4994907037586483E-2"/>
          <c:w val="0.84632630598594527"/>
          <c:h val="0.77797270510268346"/>
        </c:manualLayout>
      </c:layout>
      <c:pieChart>
        <c:varyColors val="1"/>
        <c:ser>
          <c:idx val="0"/>
          <c:order val="0"/>
          <c:spPr>
            <a:solidFill>
              <a:schemeClr val="tx2">
                <a:lumMod val="60000"/>
                <a:lumOff val="40000"/>
              </a:schemeClr>
            </a:solidFill>
          </c:spPr>
          <c:dPt>
            <c:idx val="0"/>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1-56B8-1544-92DE-0F5A0342ACC4}"/>
              </c:ext>
            </c:extLst>
          </c:dPt>
          <c:dPt>
            <c:idx val="1"/>
            <c:bubble3D val="0"/>
            <c:spPr>
              <a:solidFill>
                <a:schemeClr val="tx2">
                  <a:lumMod val="40000"/>
                  <a:lumOff val="60000"/>
                </a:schemeClr>
              </a:solidFill>
              <a:ln w="19050">
                <a:solidFill>
                  <a:schemeClr val="lt1"/>
                </a:solidFill>
              </a:ln>
              <a:effectLst/>
            </c:spPr>
            <c:extLst>
              <c:ext xmlns:c16="http://schemas.microsoft.com/office/drawing/2014/chart" uri="{C3380CC4-5D6E-409C-BE32-E72D297353CC}">
                <c16:uniqueId val="{00000002-A50F-1C43-94A2-41867C169E8B}"/>
              </c:ext>
            </c:extLst>
          </c:dPt>
          <c:dPt>
            <c:idx val="2"/>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3-A50F-1C43-94A2-41867C169E8B}"/>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4-A50F-1C43-94A2-41867C169E8B}"/>
              </c:ext>
            </c:extLst>
          </c:dPt>
          <c:dPt>
            <c:idx val="4"/>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0-AC52-463C-9E3E-870D9D3A719E}"/>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l-G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[Book1.xlsx]Sheet1!$B$174:$B$178</c:f>
              <c:strCache>
                <c:ptCount val="5"/>
                <c:pt idx="0">
                  <c:v>ΘΕΤΙΚΗ</c:v>
                </c:pt>
                <c:pt idx="1">
                  <c:v>ΜΑΛΛΟΝ ΘΕΤΙΚΗ</c:v>
                </c:pt>
                <c:pt idx="2">
                  <c:v>ΜΑΛΛΟΝ ΑΡΝΗΤΙΚΗ</c:v>
                </c:pt>
                <c:pt idx="3">
                  <c:v>ΑΡΝΗΤΙΚΗ</c:v>
                </c:pt>
                <c:pt idx="4">
                  <c:v>ΔΓ/ΔΑ</c:v>
                </c:pt>
              </c:strCache>
            </c:strRef>
          </c:cat>
          <c:val>
            <c:numRef>
              <c:f>[Book1.xlsx]Sheet1!$E$174:$E$178</c:f>
              <c:numCache>
                <c:formatCode>0.0</c:formatCode>
                <c:ptCount val="5"/>
                <c:pt idx="0">
                  <c:v>22.381468381345698</c:v>
                </c:pt>
                <c:pt idx="1">
                  <c:v>32.68998793727382</c:v>
                </c:pt>
                <c:pt idx="2">
                  <c:v>20.022080922491877</c:v>
                </c:pt>
                <c:pt idx="3">
                  <c:v>19.677577641021458</c:v>
                </c:pt>
                <c:pt idx="4">
                  <c:v>5.2288851178671409</c:v>
                </c:pt>
              </c:numCache>
            </c:numRef>
          </c:val>
          <c:extLst>
            <c:ext xmlns:c16="http://schemas.microsoft.com/office/drawing/2014/chart" uri="{C3380CC4-5D6E-409C-BE32-E72D297353CC}">
              <c16:uniqueId val="{00000000-9FB4-47EA-BB19-5848664FE806}"/>
            </c:ext>
          </c:extLst>
        </c:ser>
        <c:dLbls>
          <c:showLegendKey val="0"/>
          <c:showVal val="0"/>
          <c:showCatName val="0"/>
          <c:showSerName val="0"/>
          <c:showPercent val="1"/>
          <c:showBubbleSize val="0"/>
          <c:showLeaderLines val="1"/>
        </c:dLbls>
        <c:firstSliceAng val="19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631573507356204"/>
          <c:y val="7.7618775913880333E-2"/>
          <c:w val="0.45683826373694147"/>
          <c:h val="0.76889632757257997"/>
        </c:manualLayout>
      </c:layout>
      <c:pieChart>
        <c:varyColors val="1"/>
        <c:ser>
          <c:idx val="0"/>
          <c:order val="0"/>
          <c:dPt>
            <c:idx val="0"/>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2-C0C4-ED4F-8DAA-40823A1FB27F}"/>
              </c:ext>
            </c:extLst>
          </c:dPt>
          <c:dPt>
            <c:idx val="1"/>
            <c:bubble3D val="0"/>
            <c:spPr>
              <a:solidFill>
                <a:schemeClr val="tx2">
                  <a:lumMod val="40000"/>
                  <a:lumOff val="60000"/>
                </a:schemeClr>
              </a:solidFill>
              <a:ln w="19050">
                <a:solidFill>
                  <a:schemeClr val="lt1"/>
                </a:solidFill>
              </a:ln>
              <a:effectLst/>
            </c:spPr>
            <c:extLst>
              <c:ext xmlns:c16="http://schemas.microsoft.com/office/drawing/2014/chart" uri="{C3380CC4-5D6E-409C-BE32-E72D297353CC}">
                <c16:uniqueId val="{00000003-C0C4-ED4F-8DAA-40823A1FB27F}"/>
              </c:ext>
            </c:extLst>
          </c:dPt>
          <c:dPt>
            <c:idx val="2"/>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4-C0C4-ED4F-8DAA-40823A1FB27F}"/>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5-C0C4-ED4F-8DAA-40823A1FB27F}"/>
              </c:ext>
            </c:extLst>
          </c:dPt>
          <c:dPt>
            <c:idx val="4"/>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0-1EE2-4DD2-904B-19387EF3A989}"/>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l-G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[Book1.xlsx]Sheet1!$B$239:$B$243</c:f>
              <c:strCache>
                <c:ptCount val="5"/>
                <c:pt idx="0">
                  <c:v>ΝΑΙ</c:v>
                </c:pt>
                <c:pt idx="1">
                  <c:v>ΜΑΛΛΟΝ ΝΑΙ</c:v>
                </c:pt>
                <c:pt idx="2">
                  <c:v>ΜΑΛΛΟΝ ΟΧΙ</c:v>
                </c:pt>
                <c:pt idx="3">
                  <c:v>ΟΧΙ</c:v>
                </c:pt>
                <c:pt idx="4">
                  <c:v>ΔΓ/ΔΑ</c:v>
                </c:pt>
              </c:strCache>
            </c:strRef>
          </c:cat>
          <c:val>
            <c:numRef>
              <c:f>[Book1.xlsx]Sheet1!$E$239:$E$243</c:f>
              <c:numCache>
                <c:formatCode>0.0</c:formatCode>
                <c:ptCount val="5"/>
                <c:pt idx="0">
                  <c:v>22.571609658359034</c:v>
                </c:pt>
                <c:pt idx="1">
                  <c:v>26.256874731655451</c:v>
                </c:pt>
                <c:pt idx="2">
                  <c:v>17.568645090061544</c:v>
                </c:pt>
                <c:pt idx="3">
                  <c:v>22.985626955081713</c:v>
                </c:pt>
                <c:pt idx="4">
                  <c:v>10.617243564842259</c:v>
                </c:pt>
              </c:numCache>
            </c:numRef>
          </c:val>
          <c:extLst>
            <c:ext xmlns:c16="http://schemas.microsoft.com/office/drawing/2014/chart" uri="{C3380CC4-5D6E-409C-BE32-E72D297353CC}">
              <c16:uniqueId val="{00000000-04A2-40BD-82AC-11544AAF6BE0}"/>
            </c:ext>
          </c:extLst>
        </c:ser>
        <c:dLbls>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chart>
  <c:spPr>
    <a:noFill/>
    <a:ln>
      <a:noFill/>
    </a:ln>
    <a:effectLst/>
  </c:spPr>
  <c:txPr>
    <a:bodyPr/>
    <a:lstStyle/>
    <a:p>
      <a:pPr>
        <a:defRPr/>
      </a:pPr>
      <a:endParaRPr lang="el-GR"/>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percentStacked"/>
        <c:varyColors val="0"/>
        <c:ser>
          <c:idx val="0"/>
          <c:order val="0"/>
          <c:tx>
            <c:strRef>
              <c:f>[Book1.xlsx]Sheet1!$B$190</c:f>
              <c:strCache>
                <c:ptCount val="1"/>
                <c:pt idx="0">
                  <c:v>ΘΕΤΙΚΗ</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[Book1.xlsx]Sheet1!$A$191:$A$195</c:f>
              <c:strCache>
                <c:ptCount val="5"/>
                <c:pt idx="0">
                  <c:v>Παπαδοπούλου Ελένη</c:v>
                </c:pt>
                <c:pt idx="1">
                  <c:v>Παπαδάκης Κώστας</c:v>
                </c:pt>
                <c:pt idx="2">
                  <c:v>Ζαχαριάδης Κώστας</c:v>
                </c:pt>
                <c:pt idx="3">
                  <c:v>Σοφιανός Νίκος</c:v>
                </c:pt>
                <c:pt idx="4">
                  <c:v>Κώστας Μπακογιάννης</c:v>
                </c:pt>
              </c:strCache>
            </c:strRef>
          </c:cat>
          <c:val>
            <c:numRef>
              <c:f>[Book1.xlsx]Sheet1!$B$191:$B$195</c:f>
              <c:numCache>
                <c:formatCode>0.0</c:formatCode>
                <c:ptCount val="5"/>
                <c:pt idx="0">
                  <c:v>2.3154300668561314</c:v>
                </c:pt>
                <c:pt idx="1">
                  <c:v>5.352579174418854</c:v>
                </c:pt>
                <c:pt idx="2">
                  <c:v>9.2238964650078668</c:v>
                </c:pt>
                <c:pt idx="3">
                  <c:v>14.018318987548794</c:v>
                </c:pt>
                <c:pt idx="4">
                  <c:v>17.522643168203501</c:v>
                </c:pt>
              </c:numCache>
            </c:numRef>
          </c:val>
          <c:extLst>
            <c:ext xmlns:c16="http://schemas.microsoft.com/office/drawing/2014/chart" uri="{C3380CC4-5D6E-409C-BE32-E72D297353CC}">
              <c16:uniqueId val="{00000000-4A7E-4642-ACBE-6260CC59E322}"/>
            </c:ext>
          </c:extLst>
        </c:ser>
        <c:ser>
          <c:idx val="1"/>
          <c:order val="1"/>
          <c:tx>
            <c:strRef>
              <c:f>[Book1.xlsx]Sheet1!$C$190</c:f>
              <c:strCache>
                <c:ptCount val="1"/>
                <c:pt idx="0">
                  <c:v>ΜΑΛΛΟΝ ΘΕΤΙΚΗ</c:v>
                </c:pt>
              </c:strCache>
            </c:strRef>
          </c:tx>
          <c:spPr>
            <a:solidFill>
              <a:schemeClr val="accent5"/>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[Book1.xlsx]Sheet1!$A$191:$A$195</c:f>
              <c:strCache>
                <c:ptCount val="5"/>
                <c:pt idx="0">
                  <c:v>Παπαδοπούλου Ελένη</c:v>
                </c:pt>
                <c:pt idx="1">
                  <c:v>Παπαδάκης Κώστας</c:v>
                </c:pt>
                <c:pt idx="2">
                  <c:v>Ζαχαριάδης Κώστας</c:v>
                </c:pt>
                <c:pt idx="3">
                  <c:v>Σοφιανός Νίκος</c:v>
                </c:pt>
                <c:pt idx="4">
                  <c:v>Κώστας Μπακογιάννης</c:v>
                </c:pt>
              </c:strCache>
            </c:strRef>
          </c:cat>
          <c:val>
            <c:numRef>
              <c:f>[Book1.xlsx]Sheet1!$C$191:$C$195</c:f>
              <c:numCache>
                <c:formatCode>0.0</c:formatCode>
                <c:ptCount val="5"/>
                <c:pt idx="0">
                  <c:v>7.6700537711353469</c:v>
                </c:pt>
                <c:pt idx="1">
                  <c:v>6.1928809470262438</c:v>
                </c:pt>
                <c:pt idx="2">
                  <c:v>13.057389953180248</c:v>
                </c:pt>
                <c:pt idx="3">
                  <c:v>13.755596900492728</c:v>
                </c:pt>
                <c:pt idx="4">
                  <c:v>14.374067183251215</c:v>
                </c:pt>
              </c:numCache>
            </c:numRef>
          </c:val>
          <c:extLst>
            <c:ext xmlns:c16="http://schemas.microsoft.com/office/drawing/2014/chart" uri="{C3380CC4-5D6E-409C-BE32-E72D297353CC}">
              <c16:uniqueId val="{00000001-4A7E-4642-ACBE-6260CC59E322}"/>
            </c:ext>
          </c:extLst>
        </c:ser>
        <c:ser>
          <c:idx val="2"/>
          <c:order val="2"/>
          <c:tx>
            <c:strRef>
              <c:f>[Book1.xlsx]Sheet1!$D$190</c:f>
              <c:strCache>
                <c:ptCount val="1"/>
                <c:pt idx="0">
                  <c:v>ΜΑΛΛΟΝ ΑΡΝΗΤΙΚΗ</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[Book1.xlsx]Sheet1!$A$191:$A$195</c:f>
              <c:strCache>
                <c:ptCount val="5"/>
                <c:pt idx="0">
                  <c:v>Παπαδοπούλου Ελένη</c:v>
                </c:pt>
                <c:pt idx="1">
                  <c:v>Παπαδάκης Κώστας</c:v>
                </c:pt>
                <c:pt idx="2">
                  <c:v>Ζαχαριάδης Κώστας</c:v>
                </c:pt>
                <c:pt idx="3">
                  <c:v>Σοφιανός Νίκος</c:v>
                </c:pt>
                <c:pt idx="4">
                  <c:v>Κώστας Μπακογιάννης</c:v>
                </c:pt>
              </c:strCache>
            </c:strRef>
          </c:cat>
          <c:val>
            <c:numRef>
              <c:f>[Book1.xlsx]Sheet1!$D$191:$D$195</c:f>
              <c:numCache>
                <c:formatCode>0.0</c:formatCode>
                <c:ptCount val="5"/>
                <c:pt idx="0">
                  <c:v>6.4126679070147974</c:v>
                </c:pt>
                <c:pt idx="1">
                  <c:v>8.0810042730674265</c:v>
                </c:pt>
                <c:pt idx="2">
                  <c:v>14.034675226431679</c:v>
                </c:pt>
                <c:pt idx="3">
                  <c:v>10.499683097871639</c:v>
                </c:pt>
                <c:pt idx="4">
                  <c:v>13.961072151458776</c:v>
                </c:pt>
              </c:numCache>
            </c:numRef>
          </c:val>
          <c:extLst>
            <c:ext xmlns:c16="http://schemas.microsoft.com/office/drawing/2014/chart" uri="{C3380CC4-5D6E-409C-BE32-E72D297353CC}">
              <c16:uniqueId val="{00000002-4A7E-4642-ACBE-6260CC59E322}"/>
            </c:ext>
          </c:extLst>
        </c:ser>
        <c:ser>
          <c:idx val="3"/>
          <c:order val="3"/>
          <c:tx>
            <c:strRef>
              <c:f>[Book1.xlsx]Sheet1!$E$190</c:f>
              <c:strCache>
                <c:ptCount val="1"/>
                <c:pt idx="0">
                  <c:v>ΑΡΝΗΤΙΚΗ</c:v>
                </c:pt>
              </c:strCache>
            </c:strRef>
          </c:tx>
          <c:spPr>
            <a:solidFill>
              <a:schemeClr val="accent2"/>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[Book1.xlsx]Sheet1!$A$191:$A$195</c:f>
              <c:strCache>
                <c:ptCount val="5"/>
                <c:pt idx="0">
                  <c:v>Παπαδοπούλου Ελένη</c:v>
                </c:pt>
                <c:pt idx="1">
                  <c:v>Παπαδάκης Κώστας</c:v>
                </c:pt>
                <c:pt idx="2">
                  <c:v>Ζαχαριάδης Κώστας</c:v>
                </c:pt>
                <c:pt idx="3">
                  <c:v>Σοφιανός Νίκος</c:v>
                </c:pt>
                <c:pt idx="4">
                  <c:v>Κώστας Μπακογιάννης</c:v>
                </c:pt>
              </c:strCache>
            </c:strRef>
          </c:cat>
          <c:val>
            <c:numRef>
              <c:f>[Book1.xlsx]Sheet1!$E$191:$E$195</c:f>
              <c:numCache>
                <c:formatCode>0.0</c:formatCode>
                <c:ptCount val="5"/>
                <c:pt idx="0">
                  <c:v>10.970947230684333</c:v>
                </c:pt>
                <c:pt idx="1">
                  <c:v>10.711291938418785</c:v>
                </c:pt>
                <c:pt idx="2">
                  <c:v>19.948477847518983</c:v>
                </c:pt>
                <c:pt idx="3">
                  <c:v>15.057962421541172</c:v>
                </c:pt>
                <c:pt idx="4">
                  <c:v>45.294514526384624</c:v>
                </c:pt>
              </c:numCache>
            </c:numRef>
          </c:val>
          <c:extLst>
            <c:ext xmlns:c16="http://schemas.microsoft.com/office/drawing/2014/chart" uri="{C3380CC4-5D6E-409C-BE32-E72D297353CC}">
              <c16:uniqueId val="{00000003-4A7E-4642-ACBE-6260CC59E322}"/>
            </c:ext>
          </c:extLst>
        </c:ser>
        <c:ser>
          <c:idx val="4"/>
          <c:order val="4"/>
          <c:tx>
            <c:strRef>
              <c:f>[Book1.xlsx]Sheet1!$F$190</c:f>
              <c:strCache>
                <c:ptCount val="1"/>
                <c:pt idx="0">
                  <c:v>ΔΓ/ΔΑ</c:v>
                </c:pt>
              </c:strCache>
            </c:strRef>
          </c:tx>
          <c:spPr>
            <a:solidFill>
              <a:srgbClr val="FFFF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[Book1.xlsx]Sheet1!$A$191:$A$195</c:f>
              <c:strCache>
                <c:ptCount val="5"/>
                <c:pt idx="0">
                  <c:v>Παπαδοπούλου Ελένη</c:v>
                </c:pt>
                <c:pt idx="1">
                  <c:v>Παπαδάκης Κώστας</c:v>
                </c:pt>
                <c:pt idx="2">
                  <c:v>Ζαχαριάδης Κώστας</c:v>
                </c:pt>
                <c:pt idx="3">
                  <c:v>Σοφιανός Νίκος</c:v>
                </c:pt>
                <c:pt idx="4">
                  <c:v>Κώστας Μπακογιάννης</c:v>
                </c:pt>
              </c:strCache>
            </c:strRef>
          </c:cat>
          <c:val>
            <c:numRef>
              <c:f>[Book1.xlsx]Sheet1!$F$191:$F$195</c:f>
              <c:numCache>
                <c:formatCode>0.0</c:formatCode>
                <c:ptCount val="5"/>
                <c:pt idx="0">
                  <c:v>72.630901024309381</c:v>
                </c:pt>
                <c:pt idx="1">
                  <c:v>69.662243667068694</c:v>
                </c:pt>
                <c:pt idx="2">
                  <c:v>43.73556050786123</c:v>
                </c:pt>
                <c:pt idx="3">
                  <c:v>46.668438592545677</c:v>
                </c:pt>
                <c:pt idx="4">
                  <c:v>8.8477029707018762</c:v>
                </c:pt>
              </c:numCache>
            </c:numRef>
          </c:val>
          <c:extLst>
            <c:ext xmlns:c16="http://schemas.microsoft.com/office/drawing/2014/chart" uri="{C3380CC4-5D6E-409C-BE32-E72D297353CC}">
              <c16:uniqueId val="{00000004-4A7E-4642-ACBE-6260CC59E322}"/>
            </c:ext>
          </c:extLst>
        </c:ser>
        <c:dLbls>
          <c:showLegendKey val="0"/>
          <c:showVal val="1"/>
          <c:showCatName val="0"/>
          <c:showSerName val="0"/>
          <c:showPercent val="0"/>
          <c:showBubbleSize val="0"/>
        </c:dLbls>
        <c:gapWidth val="95"/>
        <c:gapDepth val="95"/>
        <c:shape val="box"/>
        <c:axId val="236072960"/>
        <c:axId val="404727296"/>
        <c:axId val="0"/>
      </c:bar3DChart>
      <c:catAx>
        <c:axId val="236072960"/>
        <c:scaling>
          <c:orientation val="minMax"/>
        </c:scaling>
        <c:delete val="0"/>
        <c:axPos val="l"/>
        <c:numFmt formatCode="General" sourceLinked="0"/>
        <c:majorTickMark val="none"/>
        <c:minorTickMark val="none"/>
        <c:tickLblPos val="nextTo"/>
        <c:crossAx val="404727296"/>
        <c:crosses val="autoZero"/>
        <c:auto val="1"/>
        <c:lblAlgn val="ctr"/>
        <c:lblOffset val="100"/>
        <c:noMultiLvlLbl val="0"/>
      </c:catAx>
      <c:valAx>
        <c:axId val="404727296"/>
        <c:scaling>
          <c:orientation val="minMax"/>
        </c:scaling>
        <c:delete val="1"/>
        <c:axPos val="b"/>
        <c:numFmt formatCode="0%" sourceLinked="1"/>
        <c:majorTickMark val="out"/>
        <c:minorTickMark val="none"/>
        <c:tickLblPos val="nextTo"/>
        <c:crossAx val="236072960"/>
        <c:crosses val="autoZero"/>
        <c:crossBetween val="between"/>
      </c:valAx>
    </c:plotArea>
    <c:legend>
      <c:legendPos val="t"/>
      <c:overlay val="0"/>
    </c:legend>
    <c:plotVisOnly val="1"/>
    <c:dispBlanksAs val="gap"/>
    <c:showDLblsOverMax val="0"/>
  </c:chart>
  <c:spPr>
    <a:solidFill>
      <a:schemeClr val="bg1"/>
    </a:solidFill>
  </c:spPr>
  <c:txPr>
    <a:bodyPr/>
    <a:lstStyle/>
    <a:p>
      <a:pPr>
        <a:defRPr sz="1200" b="1">
          <a:solidFill>
            <a:schemeClr val="tx2">
              <a:lumMod val="75000"/>
            </a:schemeClr>
          </a:solidFill>
        </a:defRPr>
      </a:pPr>
      <a:endParaRPr lang="el-G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5D98C8-E6E4-4EB7-A5E8-A99E4044933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DF786389-389A-4726-9B01-EFA45AEB7489}" type="pres">
      <dgm:prSet presAssocID="{AB5D98C8-E6E4-4EB7-A5E8-A99E40449335}" presName="hierChild1" presStyleCnt="0">
        <dgm:presLayoutVars>
          <dgm:orgChart val="1"/>
          <dgm:chPref val="1"/>
          <dgm:dir/>
          <dgm:animOne val="branch"/>
          <dgm:animLvl val="lvl"/>
          <dgm:resizeHandles/>
        </dgm:presLayoutVars>
      </dgm:prSet>
      <dgm:spPr/>
    </dgm:pt>
  </dgm:ptLst>
  <dgm:cxnLst>
    <dgm:cxn modelId="{DCDCCC6E-33CF-443C-B6FA-6B3FDD4919D6}" type="presOf" srcId="{AB5D98C8-E6E4-4EB7-A5E8-A99E40449335}" destId="{DF786389-389A-4726-9B01-EFA45AEB7489}" srcOrd="0"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0.01581</cdr:x>
      <cdr:y>0.28579</cdr:y>
    </cdr:from>
    <cdr:to>
      <cdr:x>0.24413</cdr:x>
      <cdr:y>0.54185</cdr:y>
    </cdr:to>
    <cdr:sp macro="" textlink="">
      <cdr:nvSpPr>
        <cdr:cNvPr id="2" name="Επεξήγηση: Γραμμή με γωνία 1">
          <a:extLst xmlns:a="http://schemas.openxmlformats.org/drawingml/2006/main">
            <a:ext uri="{FF2B5EF4-FFF2-40B4-BE49-F238E27FC236}">
              <a16:creationId xmlns:a16="http://schemas.microsoft.com/office/drawing/2014/main" id="{DFE2C8F8-67F5-3BB0-59BB-5810CD2018D0}"/>
            </a:ext>
          </a:extLst>
        </cdr:cNvPr>
        <cdr:cNvSpPr/>
      </cdr:nvSpPr>
      <cdr:spPr>
        <a:xfrm xmlns:a="http://schemas.openxmlformats.org/drawingml/2006/main">
          <a:off x="154067" y="1598350"/>
          <a:ext cx="2224788" cy="1432016"/>
        </a:xfrm>
        <a:prstGeom xmlns:a="http://schemas.openxmlformats.org/drawingml/2006/main" prst="borderCallout2">
          <a:avLst>
            <a:gd name="adj1" fmla="val -8832"/>
            <a:gd name="adj2" fmla="val 125618"/>
            <a:gd name="adj3" fmla="val 53818"/>
            <a:gd name="adj4" fmla="val 106135"/>
            <a:gd name="adj5" fmla="val 60801"/>
            <a:gd name="adj6" fmla="val 154189"/>
          </a:avLst>
        </a:prstGeom>
        <a:solidFill xmlns:a="http://schemas.openxmlformats.org/drawingml/2006/main">
          <a:schemeClr val="tx2">
            <a:lumMod val="40000"/>
            <a:lumOff val="60000"/>
          </a:schemeClr>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endParaRPr lang="en-US" sz="1800" b="1" dirty="0"/>
        </a:p>
        <a:p xmlns:a="http://schemas.openxmlformats.org/drawingml/2006/main">
          <a:pPr algn="ctr"/>
          <a:r>
            <a:rPr lang="el-GR" sz="1800" b="1" dirty="0"/>
            <a:t>ΘΕΤΙΚΑ</a:t>
          </a:r>
          <a:br>
            <a:rPr lang="en-US" sz="1800" b="1" dirty="0"/>
          </a:br>
          <a:r>
            <a:rPr lang="el-GR" sz="1800" b="1" dirty="0"/>
            <a:t>+ΜΑΛΛΟΝ ΘΕΤΙΚΑ</a:t>
          </a:r>
        </a:p>
        <a:p xmlns:a="http://schemas.openxmlformats.org/drawingml/2006/main">
          <a:pPr algn="ctr"/>
          <a:r>
            <a:rPr lang="el-GR" sz="2800" b="1" dirty="0"/>
            <a:t>76%</a:t>
          </a:r>
        </a:p>
      </cdr:txBody>
    </cdr:sp>
  </cdr:relSizeAnchor>
  <cdr:relSizeAnchor xmlns:cdr="http://schemas.openxmlformats.org/drawingml/2006/chartDrawing">
    <cdr:from>
      <cdr:x>0.27757</cdr:x>
      <cdr:y>0.32131</cdr:y>
    </cdr:from>
    <cdr:to>
      <cdr:x>0.32965</cdr:x>
      <cdr:y>0.47979</cdr:y>
    </cdr:to>
    <cdr:sp macro="" textlink="">
      <cdr:nvSpPr>
        <cdr:cNvPr id="3" name="Δεξιά αγκύλη 2">
          <a:extLst xmlns:a="http://schemas.openxmlformats.org/drawingml/2006/main">
            <a:ext uri="{FF2B5EF4-FFF2-40B4-BE49-F238E27FC236}">
              <a16:creationId xmlns:a16="http://schemas.microsoft.com/office/drawing/2014/main" id="{A2D0769E-7073-6296-79E2-7C336A97C430}"/>
            </a:ext>
          </a:extLst>
        </cdr:cNvPr>
        <cdr:cNvSpPr/>
      </cdr:nvSpPr>
      <cdr:spPr>
        <a:xfrm xmlns:a="http://schemas.openxmlformats.org/drawingml/2006/main" rot="10800000">
          <a:off x="2704681" y="1796992"/>
          <a:ext cx="507433" cy="886313"/>
        </a:xfrm>
        <a:prstGeom xmlns:a="http://schemas.openxmlformats.org/drawingml/2006/main" prst="rightBracket">
          <a:avLst/>
        </a:prstGeom>
        <a:ln xmlns:a="http://schemas.openxmlformats.org/drawingml/2006/main" w="22225">
          <a:solidFill>
            <a:schemeClr val="accent1">
              <a:shade val="95000"/>
              <a:satMod val="10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algn="l" defTabSz="1033110" rtl="0" eaLnBrk="1" latinLnBrk="0" hangingPunct="1">
            <a:defRPr sz="2000" kern="1200">
              <a:solidFill>
                <a:schemeClr val="tx1"/>
              </a:solidFill>
              <a:latin typeface="+mn-lt"/>
              <a:ea typeface="+mn-ea"/>
              <a:cs typeface="+mn-cs"/>
            </a:defRPr>
          </a:lvl1pPr>
          <a:lvl2pPr marL="516553" algn="l" defTabSz="1033110" rtl="0" eaLnBrk="1" latinLnBrk="0" hangingPunct="1">
            <a:defRPr sz="2000" kern="1200">
              <a:solidFill>
                <a:schemeClr val="tx1"/>
              </a:solidFill>
              <a:latin typeface="+mn-lt"/>
              <a:ea typeface="+mn-ea"/>
              <a:cs typeface="+mn-cs"/>
            </a:defRPr>
          </a:lvl2pPr>
          <a:lvl3pPr marL="1033110" algn="l" defTabSz="1033110" rtl="0" eaLnBrk="1" latinLnBrk="0" hangingPunct="1">
            <a:defRPr sz="2000" kern="1200">
              <a:solidFill>
                <a:schemeClr val="tx1"/>
              </a:solidFill>
              <a:latin typeface="+mn-lt"/>
              <a:ea typeface="+mn-ea"/>
              <a:cs typeface="+mn-cs"/>
            </a:defRPr>
          </a:lvl3pPr>
          <a:lvl4pPr marL="1549663" algn="l" defTabSz="1033110" rtl="0" eaLnBrk="1" latinLnBrk="0" hangingPunct="1">
            <a:defRPr sz="2000" kern="1200">
              <a:solidFill>
                <a:schemeClr val="tx1"/>
              </a:solidFill>
              <a:latin typeface="+mn-lt"/>
              <a:ea typeface="+mn-ea"/>
              <a:cs typeface="+mn-cs"/>
            </a:defRPr>
          </a:lvl4pPr>
          <a:lvl5pPr marL="2066215" algn="l" defTabSz="1033110" rtl="0" eaLnBrk="1" latinLnBrk="0" hangingPunct="1">
            <a:defRPr sz="2000" kern="1200">
              <a:solidFill>
                <a:schemeClr val="tx1"/>
              </a:solidFill>
              <a:latin typeface="+mn-lt"/>
              <a:ea typeface="+mn-ea"/>
              <a:cs typeface="+mn-cs"/>
            </a:defRPr>
          </a:lvl5pPr>
          <a:lvl6pPr marL="2582768" algn="l" defTabSz="1033110" rtl="0" eaLnBrk="1" latinLnBrk="0" hangingPunct="1">
            <a:defRPr sz="2000" kern="1200">
              <a:solidFill>
                <a:schemeClr val="tx1"/>
              </a:solidFill>
              <a:latin typeface="+mn-lt"/>
              <a:ea typeface="+mn-ea"/>
              <a:cs typeface="+mn-cs"/>
            </a:defRPr>
          </a:lvl6pPr>
          <a:lvl7pPr marL="3099321" algn="l" defTabSz="1033110" rtl="0" eaLnBrk="1" latinLnBrk="0" hangingPunct="1">
            <a:defRPr sz="2000" kern="1200">
              <a:solidFill>
                <a:schemeClr val="tx1"/>
              </a:solidFill>
              <a:latin typeface="+mn-lt"/>
              <a:ea typeface="+mn-ea"/>
              <a:cs typeface="+mn-cs"/>
            </a:defRPr>
          </a:lvl7pPr>
          <a:lvl8pPr marL="3615877" algn="l" defTabSz="1033110" rtl="0" eaLnBrk="1" latinLnBrk="0" hangingPunct="1">
            <a:defRPr sz="2000" kern="1200">
              <a:solidFill>
                <a:schemeClr val="tx1"/>
              </a:solidFill>
              <a:latin typeface="+mn-lt"/>
              <a:ea typeface="+mn-ea"/>
              <a:cs typeface="+mn-cs"/>
            </a:defRPr>
          </a:lvl8pPr>
          <a:lvl9pPr marL="4132431" algn="l" defTabSz="1033110" rtl="0" eaLnBrk="1" latinLnBrk="0" hangingPunct="1">
            <a:defRPr sz="2000" kern="1200">
              <a:solidFill>
                <a:schemeClr val="tx1"/>
              </a:solidFill>
              <a:latin typeface="+mn-lt"/>
              <a:ea typeface="+mn-ea"/>
              <a:cs typeface="+mn-cs"/>
            </a:defRPr>
          </a:lvl9pPr>
        </a:lstStyle>
        <a:p xmlns:a="http://schemas.openxmlformats.org/drawingml/2006/main">
          <a:pPr algn="ctr"/>
          <a:endParaRPr lang="el-GR"/>
        </a:p>
      </cdr:txBody>
    </cdr:sp>
  </cdr:relSizeAnchor>
</c:userShapes>
</file>

<file path=ppt/drawings/drawing2.xml><?xml version="1.0" encoding="utf-8"?>
<c:userShapes xmlns:c="http://schemas.openxmlformats.org/drawingml/2006/chart">
  <cdr:relSizeAnchor xmlns:cdr="http://schemas.openxmlformats.org/drawingml/2006/chartDrawing">
    <cdr:from>
      <cdr:x>0.73296</cdr:x>
      <cdr:y>0.34619</cdr:y>
    </cdr:from>
    <cdr:to>
      <cdr:x>0.94845</cdr:x>
      <cdr:y>0.57995</cdr:y>
    </cdr:to>
    <cdr:sp macro="" textlink="">
      <cdr:nvSpPr>
        <cdr:cNvPr id="2" name="Επεξήγηση: Γραμμή 1">
          <a:extLst xmlns:a="http://schemas.openxmlformats.org/drawingml/2006/main">
            <a:ext uri="{FF2B5EF4-FFF2-40B4-BE49-F238E27FC236}">
              <a16:creationId xmlns:a16="http://schemas.microsoft.com/office/drawing/2014/main" id="{F113FFBF-A113-606B-6710-D8253658C518}"/>
            </a:ext>
          </a:extLst>
        </cdr:cNvPr>
        <cdr:cNvSpPr/>
      </cdr:nvSpPr>
      <cdr:spPr>
        <a:xfrm xmlns:a="http://schemas.openxmlformats.org/drawingml/2006/main">
          <a:off x="7141997" y="1917727"/>
          <a:ext cx="2099769" cy="1294892"/>
        </a:xfrm>
        <a:prstGeom xmlns:a="http://schemas.openxmlformats.org/drawingml/2006/main" prst="borderCallout1">
          <a:avLst>
            <a:gd name="adj1" fmla="val -45802"/>
            <a:gd name="adj2" fmla="val -120679"/>
            <a:gd name="adj3" fmla="val -74185"/>
            <a:gd name="adj4" fmla="val -126926"/>
          </a:avLst>
        </a:prstGeom>
        <a:solidFill xmlns:a="http://schemas.openxmlformats.org/drawingml/2006/main">
          <a:schemeClr val="tx2">
            <a:lumMod val="40000"/>
            <a:lumOff val="60000"/>
          </a:schemeClr>
        </a:solidFill>
        <a:ln xmlns:a="http://schemas.openxmlformats.org/drawingml/2006/main">
          <a:solidFill>
            <a:schemeClr val="accent1">
              <a:alpha val="0"/>
            </a:schemeClr>
          </a:solid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endParaRPr lang="en-US" sz="1800" b="1" dirty="0"/>
        </a:p>
        <a:p xmlns:a="http://schemas.openxmlformats.org/drawingml/2006/main">
          <a:pPr algn="ctr"/>
          <a:r>
            <a:rPr lang="el-GR" sz="1800" b="1" dirty="0"/>
            <a:t>ΠΟΛΥ+ΑΡΚΕΤΑ   </a:t>
          </a:r>
          <a:r>
            <a:rPr lang="el-GR" sz="2800" b="1" dirty="0"/>
            <a:t>86.9%</a:t>
          </a:r>
        </a:p>
      </cdr:txBody>
    </cdr:sp>
  </cdr:relSizeAnchor>
</c:userShapes>
</file>

<file path=ppt/drawings/drawing3.xml><?xml version="1.0" encoding="utf-8"?>
<c:userShapes xmlns:c="http://schemas.openxmlformats.org/drawingml/2006/chart">
  <cdr:relSizeAnchor xmlns:cdr="http://schemas.openxmlformats.org/drawingml/2006/chartDrawing">
    <cdr:from>
      <cdr:x>0.05469</cdr:x>
      <cdr:y>0.31911</cdr:y>
    </cdr:from>
    <cdr:to>
      <cdr:x>0.28968</cdr:x>
      <cdr:y>0.60551</cdr:y>
    </cdr:to>
    <cdr:sp macro="" textlink="">
      <cdr:nvSpPr>
        <cdr:cNvPr id="2" name="Επεξήγηση: Γραμμή με γωνία 1">
          <a:extLst xmlns:a="http://schemas.openxmlformats.org/drawingml/2006/main">
            <a:ext uri="{FF2B5EF4-FFF2-40B4-BE49-F238E27FC236}">
              <a16:creationId xmlns:a16="http://schemas.microsoft.com/office/drawing/2014/main" id="{C3AE48EC-FBD3-16E5-173A-B88EF0D75C55}"/>
            </a:ext>
          </a:extLst>
        </cdr:cNvPr>
        <cdr:cNvSpPr/>
      </cdr:nvSpPr>
      <cdr:spPr>
        <a:xfrm xmlns:a="http://schemas.openxmlformats.org/drawingml/2006/main">
          <a:off x="532938" y="1780265"/>
          <a:ext cx="2289709" cy="1597778"/>
        </a:xfrm>
        <a:prstGeom xmlns:a="http://schemas.openxmlformats.org/drawingml/2006/main" prst="borderCallout2">
          <a:avLst>
            <a:gd name="adj1" fmla="val 18750"/>
            <a:gd name="adj2" fmla="val -8333"/>
            <a:gd name="adj3" fmla="val 18750"/>
            <a:gd name="adj4" fmla="val -16667"/>
            <a:gd name="adj5" fmla="val -151714"/>
            <a:gd name="adj6" fmla="val 73533"/>
          </a:avLst>
        </a:prstGeom>
        <a:solidFill xmlns:a="http://schemas.openxmlformats.org/drawingml/2006/main">
          <a:schemeClr val="tx2">
            <a:lumMod val="40000"/>
            <a:lumOff val="60000"/>
          </a:schemeClr>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endParaRPr lang="en-US" sz="1800" b="1" dirty="0"/>
        </a:p>
        <a:p xmlns:a="http://schemas.openxmlformats.org/drawingml/2006/main">
          <a:pPr algn="ctr"/>
          <a:r>
            <a:rPr lang="el-GR" sz="1800" b="1" dirty="0"/>
            <a:t>ΘΕΤΙΚΑ</a:t>
          </a:r>
          <a:endParaRPr lang="en-US" sz="1800" b="1" dirty="0"/>
        </a:p>
        <a:p xmlns:a="http://schemas.openxmlformats.org/drawingml/2006/main">
          <a:pPr algn="ctr"/>
          <a:r>
            <a:rPr lang="el-GR" sz="1800" b="1" dirty="0"/>
            <a:t>+ΜΑΛΛΟΝ ΘΕΤΙΚΑ </a:t>
          </a:r>
          <a:r>
            <a:rPr lang="el-GR" sz="2800" b="1" dirty="0"/>
            <a:t>89.4%</a:t>
          </a:r>
        </a:p>
      </cdr:txBody>
    </cdr:sp>
  </cdr:relSizeAnchor>
</c:userShapes>
</file>

<file path=ppt/drawings/drawing4.xml><?xml version="1.0" encoding="utf-8"?>
<c:userShapes xmlns:c="http://schemas.openxmlformats.org/drawingml/2006/chart">
  <cdr:relSizeAnchor xmlns:cdr="http://schemas.openxmlformats.org/drawingml/2006/chartDrawing">
    <cdr:from>
      <cdr:x>0.0681</cdr:x>
      <cdr:y>0.31821</cdr:y>
    </cdr:from>
    <cdr:to>
      <cdr:x>0.26556</cdr:x>
      <cdr:y>0.61015</cdr:y>
    </cdr:to>
    <cdr:sp macro="" textlink="">
      <cdr:nvSpPr>
        <cdr:cNvPr id="2" name="Επεξήγηση: Γραμμή 1">
          <a:extLst xmlns:a="http://schemas.openxmlformats.org/drawingml/2006/main">
            <a:ext uri="{FF2B5EF4-FFF2-40B4-BE49-F238E27FC236}">
              <a16:creationId xmlns:a16="http://schemas.microsoft.com/office/drawing/2014/main" id="{F9D6F532-7629-6A6C-A9DA-CABC02C9D0AD}"/>
            </a:ext>
          </a:extLst>
        </cdr:cNvPr>
        <cdr:cNvSpPr/>
      </cdr:nvSpPr>
      <cdr:spPr>
        <a:xfrm xmlns:a="http://schemas.openxmlformats.org/drawingml/2006/main">
          <a:off x="663568" y="1812115"/>
          <a:ext cx="1924103" cy="1662545"/>
        </a:xfrm>
        <a:prstGeom xmlns:a="http://schemas.openxmlformats.org/drawingml/2006/main" prst="borderCallout1">
          <a:avLst>
            <a:gd name="adj1" fmla="val -30614"/>
            <a:gd name="adj2" fmla="val 58925"/>
            <a:gd name="adj3" fmla="val -109377"/>
            <a:gd name="adj4" fmla="val 87499"/>
          </a:avLst>
        </a:prstGeom>
        <a:solidFill xmlns:a="http://schemas.openxmlformats.org/drawingml/2006/main">
          <a:schemeClr val="tx2">
            <a:lumMod val="40000"/>
            <a:lumOff val="60000"/>
          </a:schemeClr>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endParaRPr lang="en-US" sz="1800" b="1" dirty="0"/>
        </a:p>
        <a:p xmlns:a="http://schemas.openxmlformats.org/drawingml/2006/main">
          <a:pPr algn="ctr"/>
          <a:r>
            <a:rPr lang="el-GR" sz="1800" b="1" dirty="0"/>
            <a:t>ΝΑΙ</a:t>
          </a:r>
        </a:p>
        <a:p xmlns:a="http://schemas.openxmlformats.org/drawingml/2006/main">
          <a:pPr algn="ctr"/>
          <a:r>
            <a:rPr lang="el-GR" sz="1800" b="1" dirty="0"/>
            <a:t>+ΜΑΛΛΟΝ ΝΑΙ  </a:t>
          </a:r>
          <a:r>
            <a:rPr lang="el-GR" sz="2800" b="1" dirty="0"/>
            <a:t>72.7%</a:t>
          </a:r>
        </a:p>
      </cdr:txBody>
    </cdr:sp>
  </cdr:relSizeAnchor>
  <cdr:relSizeAnchor xmlns:cdr="http://schemas.openxmlformats.org/drawingml/2006/chartDrawing">
    <cdr:from>
      <cdr:x>0.28934</cdr:x>
      <cdr:y>0.39512</cdr:y>
    </cdr:from>
    <cdr:to>
      <cdr:x>0.33931</cdr:x>
      <cdr:y>0.5622</cdr:y>
    </cdr:to>
    <cdr:sp macro="" textlink="">
      <cdr:nvSpPr>
        <cdr:cNvPr id="3" name="Δεξιά αγκύλη 2">
          <a:extLst xmlns:a="http://schemas.openxmlformats.org/drawingml/2006/main">
            <a:ext uri="{FF2B5EF4-FFF2-40B4-BE49-F238E27FC236}">
              <a16:creationId xmlns:a16="http://schemas.microsoft.com/office/drawing/2014/main" id="{A2D0769E-7073-6296-79E2-7C336A97C430}"/>
            </a:ext>
          </a:extLst>
        </cdr:cNvPr>
        <cdr:cNvSpPr/>
      </cdr:nvSpPr>
      <cdr:spPr>
        <a:xfrm xmlns:a="http://schemas.openxmlformats.org/drawingml/2006/main" rot="10800000">
          <a:off x="2819355" y="2250123"/>
          <a:ext cx="486912" cy="951470"/>
        </a:xfrm>
        <a:prstGeom xmlns:a="http://schemas.openxmlformats.org/drawingml/2006/main" prst="rightBracket">
          <a:avLst/>
        </a:prstGeom>
        <a:ln xmlns:a="http://schemas.openxmlformats.org/drawingml/2006/main" w="22225">
          <a:solidFill>
            <a:schemeClr val="accent1">
              <a:shade val="95000"/>
              <a:satMod val="10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algn="l" defTabSz="1033110" rtl="0" eaLnBrk="1" latinLnBrk="0" hangingPunct="1">
            <a:defRPr sz="2000" kern="1200">
              <a:solidFill>
                <a:schemeClr val="tx1"/>
              </a:solidFill>
              <a:latin typeface="+mn-lt"/>
              <a:ea typeface="+mn-ea"/>
              <a:cs typeface="+mn-cs"/>
            </a:defRPr>
          </a:lvl1pPr>
          <a:lvl2pPr marL="516553" algn="l" defTabSz="1033110" rtl="0" eaLnBrk="1" latinLnBrk="0" hangingPunct="1">
            <a:defRPr sz="2000" kern="1200">
              <a:solidFill>
                <a:schemeClr val="tx1"/>
              </a:solidFill>
              <a:latin typeface="+mn-lt"/>
              <a:ea typeface="+mn-ea"/>
              <a:cs typeface="+mn-cs"/>
            </a:defRPr>
          </a:lvl2pPr>
          <a:lvl3pPr marL="1033110" algn="l" defTabSz="1033110" rtl="0" eaLnBrk="1" latinLnBrk="0" hangingPunct="1">
            <a:defRPr sz="2000" kern="1200">
              <a:solidFill>
                <a:schemeClr val="tx1"/>
              </a:solidFill>
              <a:latin typeface="+mn-lt"/>
              <a:ea typeface="+mn-ea"/>
              <a:cs typeface="+mn-cs"/>
            </a:defRPr>
          </a:lvl3pPr>
          <a:lvl4pPr marL="1549663" algn="l" defTabSz="1033110" rtl="0" eaLnBrk="1" latinLnBrk="0" hangingPunct="1">
            <a:defRPr sz="2000" kern="1200">
              <a:solidFill>
                <a:schemeClr val="tx1"/>
              </a:solidFill>
              <a:latin typeface="+mn-lt"/>
              <a:ea typeface="+mn-ea"/>
              <a:cs typeface="+mn-cs"/>
            </a:defRPr>
          </a:lvl4pPr>
          <a:lvl5pPr marL="2066215" algn="l" defTabSz="1033110" rtl="0" eaLnBrk="1" latinLnBrk="0" hangingPunct="1">
            <a:defRPr sz="2000" kern="1200">
              <a:solidFill>
                <a:schemeClr val="tx1"/>
              </a:solidFill>
              <a:latin typeface="+mn-lt"/>
              <a:ea typeface="+mn-ea"/>
              <a:cs typeface="+mn-cs"/>
            </a:defRPr>
          </a:lvl5pPr>
          <a:lvl6pPr marL="2582768" algn="l" defTabSz="1033110" rtl="0" eaLnBrk="1" latinLnBrk="0" hangingPunct="1">
            <a:defRPr sz="2000" kern="1200">
              <a:solidFill>
                <a:schemeClr val="tx1"/>
              </a:solidFill>
              <a:latin typeface="+mn-lt"/>
              <a:ea typeface="+mn-ea"/>
              <a:cs typeface="+mn-cs"/>
            </a:defRPr>
          </a:lvl6pPr>
          <a:lvl7pPr marL="3099321" algn="l" defTabSz="1033110" rtl="0" eaLnBrk="1" latinLnBrk="0" hangingPunct="1">
            <a:defRPr sz="2000" kern="1200">
              <a:solidFill>
                <a:schemeClr val="tx1"/>
              </a:solidFill>
              <a:latin typeface="+mn-lt"/>
              <a:ea typeface="+mn-ea"/>
              <a:cs typeface="+mn-cs"/>
            </a:defRPr>
          </a:lvl7pPr>
          <a:lvl8pPr marL="3615877" algn="l" defTabSz="1033110" rtl="0" eaLnBrk="1" latinLnBrk="0" hangingPunct="1">
            <a:defRPr sz="2000" kern="1200">
              <a:solidFill>
                <a:schemeClr val="tx1"/>
              </a:solidFill>
              <a:latin typeface="+mn-lt"/>
              <a:ea typeface="+mn-ea"/>
              <a:cs typeface="+mn-cs"/>
            </a:defRPr>
          </a:lvl8pPr>
          <a:lvl9pPr marL="4132431" algn="l" defTabSz="1033110" rtl="0" eaLnBrk="1" latinLnBrk="0" hangingPunct="1">
            <a:defRPr sz="2000" kern="1200">
              <a:solidFill>
                <a:schemeClr val="tx1"/>
              </a:solidFill>
              <a:latin typeface="+mn-lt"/>
              <a:ea typeface="+mn-ea"/>
              <a:cs typeface="+mn-cs"/>
            </a:defRPr>
          </a:lvl9pPr>
        </a:lstStyle>
        <a:p xmlns:a="http://schemas.openxmlformats.org/drawingml/2006/main">
          <a:pPr algn="ctr"/>
          <a:endParaRPr lang="el-GR"/>
        </a:p>
      </cdr:txBody>
    </cdr:sp>
  </cdr:relSizeAnchor>
</c:userShapes>
</file>

<file path=ppt/drawings/drawing5.xml><?xml version="1.0" encoding="utf-8"?>
<c:userShapes xmlns:c="http://schemas.openxmlformats.org/drawingml/2006/chart">
  <cdr:relSizeAnchor xmlns:cdr="http://schemas.openxmlformats.org/drawingml/2006/chartDrawing">
    <cdr:from>
      <cdr:x>0.03885</cdr:x>
      <cdr:y>0.30838</cdr:y>
    </cdr:from>
    <cdr:to>
      <cdr:x>0.25092</cdr:x>
      <cdr:y>0.56878</cdr:y>
    </cdr:to>
    <cdr:sp macro="" textlink="">
      <cdr:nvSpPr>
        <cdr:cNvPr id="2" name="Επεξήγηση: Γραμμή 1">
          <a:extLst xmlns:a="http://schemas.openxmlformats.org/drawingml/2006/main">
            <a:ext uri="{FF2B5EF4-FFF2-40B4-BE49-F238E27FC236}">
              <a16:creationId xmlns:a16="http://schemas.microsoft.com/office/drawing/2014/main" id="{3FB07E52-D68F-4C2A-5CE6-3569B289BA88}"/>
            </a:ext>
          </a:extLst>
        </cdr:cNvPr>
        <cdr:cNvSpPr/>
      </cdr:nvSpPr>
      <cdr:spPr>
        <a:xfrm xmlns:a="http://schemas.openxmlformats.org/drawingml/2006/main">
          <a:off x="378560" y="1824095"/>
          <a:ext cx="2066418" cy="1540270"/>
        </a:xfrm>
        <a:prstGeom xmlns:a="http://schemas.openxmlformats.org/drawingml/2006/main" prst="borderCallout1">
          <a:avLst>
            <a:gd name="adj1" fmla="val 30912"/>
            <a:gd name="adj2" fmla="val -12080"/>
            <a:gd name="adj3" fmla="val 85134"/>
            <a:gd name="adj4" fmla="val -50509"/>
          </a:avLst>
        </a:prstGeom>
        <a:solidFill xmlns:a="http://schemas.openxmlformats.org/drawingml/2006/main">
          <a:schemeClr val="tx2">
            <a:lumMod val="40000"/>
            <a:lumOff val="60000"/>
          </a:schemeClr>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endParaRPr lang="en-US" sz="1800" dirty="0"/>
        </a:p>
        <a:p xmlns:a="http://schemas.openxmlformats.org/drawingml/2006/main">
          <a:pPr algn="ctr"/>
          <a:r>
            <a:rPr lang="el-GR" sz="1800" dirty="0"/>
            <a:t>ΘΕΤΙΚΗ</a:t>
          </a:r>
          <a:endParaRPr lang="en-US" sz="1800" dirty="0"/>
        </a:p>
        <a:p xmlns:a="http://schemas.openxmlformats.org/drawingml/2006/main">
          <a:pPr algn="ctr"/>
          <a:r>
            <a:rPr lang="el-GR" sz="1800" dirty="0"/>
            <a:t>+ΜΑΛΛΟΝ ΘΕΤΙΚΗ </a:t>
          </a:r>
          <a:endParaRPr lang="en-US" sz="1800" dirty="0"/>
        </a:p>
        <a:p xmlns:a="http://schemas.openxmlformats.org/drawingml/2006/main">
          <a:pPr algn="ctr"/>
          <a:r>
            <a:rPr lang="el-GR" sz="2800" b="1" dirty="0"/>
            <a:t>55.1%</a:t>
          </a:r>
        </a:p>
      </cdr:txBody>
    </cdr:sp>
  </cdr:relSizeAnchor>
  <cdr:relSizeAnchor xmlns:cdr="http://schemas.openxmlformats.org/drawingml/2006/chartDrawing">
    <cdr:from>
      <cdr:x>0.27106</cdr:x>
      <cdr:y>0.35632</cdr:y>
    </cdr:from>
    <cdr:to>
      <cdr:x>0.32347</cdr:x>
      <cdr:y>0.51717</cdr:y>
    </cdr:to>
    <cdr:sp macro="" textlink="">
      <cdr:nvSpPr>
        <cdr:cNvPr id="3" name="Δεξιά αγκύλη 2">
          <a:extLst xmlns:a="http://schemas.openxmlformats.org/drawingml/2006/main">
            <a:ext uri="{FF2B5EF4-FFF2-40B4-BE49-F238E27FC236}">
              <a16:creationId xmlns:a16="http://schemas.microsoft.com/office/drawing/2014/main" id="{A2D0769E-7073-6296-79E2-7C336A97C430}"/>
            </a:ext>
          </a:extLst>
        </cdr:cNvPr>
        <cdr:cNvSpPr/>
      </cdr:nvSpPr>
      <cdr:spPr>
        <a:xfrm xmlns:a="http://schemas.openxmlformats.org/drawingml/2006/main" rot="10800000">
          <a:off x="2641226" y="2107618"/>
          <a:ext cx="510663" cy="951470"/>
        </a:xfrm>
        <a:prstGeom xmlns:a="http://schemas.openxmlformats.org/drawingml/2006/main" prst="rightBracket">
          <a:avLst/>
        </a:prstGeom>
        <a:ln xmlns:a="http://schemas.openxmlformats.org/drawingml/2006/main" w="22225">
          <a:solidFill>
            <a:schemeClr val="accent1">
              <a:shade val="95000"/>
              <a:satMod val="10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algn="l" defTabSz="1033110" rtl="0" eaLnBrk="1" latinLnBrk="0" hangingPunct="1">
            <a:defRPr sz="2000" kern="1200">
              <a:solidFill>
                <a:schemeClr val="tx1"/>
              </a:solidFill>
              <a:latin typeface="+mn-lt"/>
              <a:ea typeface="+mn-ea"/>
              <a:cs typeface="+mn-cs"/>
            </a:defRPr>
          </a:lvl1pPr>
          <a:lvl2pPr marL="516553" algn="l" defTabSz="1033110" rtl="0" eaLnBrk="1" latinLnBrk="0" hangingPunct="1">
            <a:defRPr sz="2000" kern="1200">
              <a:solidFill>
                <a:schemeClr val="tx1"/>
              </a:solidFill>
              <a:latin typeface="+mn-lt"/>
              <a:ea typeface="+mn-ea"/>
              <a:cs typeface="+mn-cs"/>
            </a:defRPr>
          </a:lvl2pPr>
          <a:lvl3pPr marL="1033110" algn="l" defTabSz="1033110" rtl="0" eaLnBrk="1" latinLnBrk="0" hangingPunct="1">
            <a:defRPr sz="2000" kern="1200">
              <a:solidFill>
                <a:schemeClr val="tx1"/>
              </a:solidFill>
              <a:latin typeface="+mn-lt"/>
              <a:ea typeface="+mn-ea"/>
              <a:cs typeface="+mn-cs"/>
            </a:defRPr>
          </a:lvl3pPr>
          <a:lvl4pPr marL="1549663" algn="l" defTabSz="1033110" rtl="0" eaLnBrk="1" latinLnBrk="0" hangingPunct="1">
            <a:defRPr sz="2000" kern="1200">
              <a:solidFill>
                <a:schemeClr val="tx1"/>
              </a:solidFill>
              <a:latin typeface="+mn-lt"/>
              <a:ea typeface="+mn-ea"/>
              <a:cs typeface="+mn-cs"/>
            </a:defRPr>
          </a:lvl4pPr>
          <a:lvl5pPr marL="2066215" algn="l" defTabSz="1033110" rtl="0" eaLnBrk="1" latinLnBrk="0" hangingPunct="1">
            <a:defRPr sz="2000" kern="1200">
              <a:solidFill>
                <a:schemeClr val="tx1"/>
              </a:solidFill>
              <a:latin typeface="+mn-lt"/>
              <a:ea typeface="+mn-ea"/>
              <a:cs typeface="+mn-cs"/>
            </a:defRPr>
          </a:lvl5pPr>
          <a:lvl6pPr marL="2582768" algn="l" defTabSz="1033110" rtl="0" eaLnBrk="1" latinLnBrk="0" hangingPunct="1">
            <a:defRPr sz="2000" kern="1200">
              <a:solidFill>
                <a:schemeClr val="tx1"/>
              </a:solidFill>
              <a:latin typeface="+mn-lt"/>
              <a:ea typeface="+mn-ea"/>
              <a:cs typeface="+mn-cs"/>
            </a:defRPr>
          </a:lvl6pPr>
          <a:lvl7pPr marL="3099321" algn="l" defTabSz="1033110" rtl="0" eaLnBrk="1" latinLnBrk="0" hangingPunct="1">
            <a:defRPr sz="2000" kern="1200">
              <a:solidFill>
                <a:schemeClr val="tx1"/>
              </a:solidFill>
              <a:latin typeface="+mn-lt"/>
              <a:ea typeface="+mn-ea"/>
              <a:cs typeface="+mn-cs"/>
            </a:defRPr>
          </a:lvl7pPr>
          <a:lvl8pPr marL="3615877" algn="l" defTabSz="1033110" rtl="0" eaLnBrk="1" latinLnBrk="0" hangingPunct="1">
            <a:defRPr sz="2000" kern="1200">
              <a:solidFill>
                <a:schemeClr val="tx1"/>
              </a:solidFill>
              <a:latin typeface="+mn-lt"/>
              <a:ea typeface="+mn-ea"/>
              <a:cs typeface="+mn-cs"/>
            </a:defRPr>
          </a:lvl8pPr>
          <a:lvl9pPr marL="4132431" algn="l" defTabSz="1033110" rtl="0" eaLnBrk="1" latinLnBrk="0" hangingPunct="1">
            <a:defRPr sz="2000" kern="1200">
              <a:solidFill>
                <a:schemeClr val="tx1"/>
              </a:solidFill>
              <a:latin typeface="+mn-lt"/>
              <a:ea typeface="+mn-ea"/>
              <a:cs typeface="+mn-cs"/>
            </a:defRPr>
          </a:lvl9pPr>
        </a:lstStyle>
        <a:p xmlns:a="http://schemas.openxmlformats.org/drawingml/2006/main">
          <a:pPr algn="ctr"/>
          <a:endParaRPr lang="el-GR"/>
        </a:p>
      </cdr:txBody>
    </cdr:sp>
  </cdr:relSizeAnchor>
</c:userShapes>
</file>

<file path=ppt/drawings/drawing6.xml><?xml version="1.0" encoding="utf-8"?>
<c:userShapes xmlns:c="http://schemas.openxmlformats.org/drawingml/2006/chart">
  <cdr:relSizeAnchor xmlns:cdr="http://schemas.openxmlformats.org/drawingml/2006/chartDrawing">
    <cdr:from>
      <cdr:x>0.74493</cdr:x>
      <cdr:y>0.2576</cdr:y>
    </cdr:from>
    <cdr:to>
      <cdr:x>0.95596</cdr:x>
      <cdr:y>0.51606</cdr:y>
    </cdr:to>
    <cdr:sp macro="" textlink="">
      <cdr:nvSpPr>
        <cdr:cNvPr id="2" name="Επεξήγηση: Γραμμή με γωνία 1">
          <a:extLst xmlns:a="http://schemas.openxmlformats.org/drawingml/2006/main">
            <a:ext uri="{FF2B5EF4-FFF2-40B4-BE49-F238E27FC236}">
              <a16:creationId xmlns:a16="http://schemas.microsoft.com/office/drawing/2014/main" id="{5462FEB6-BC0D-6A05-E3F8-D890B237255D}"/>
            </a:ext>
          </a:extLst>
        </cdr:cNvPr>
        <cdr:cNvSpPr/>
      </cdr:nvSpPr>
      <cdr:spPr>
        <a:xfrm xmlns:a="http://schemas.openxmlformats.org/drawingml/2006/main">
          <a:off x="7416103" y="1523691"/>
          <a:ext cx="2100958" cy="1528824"/>
        </a:xfrm>
        <a:prstGeom xmlns:a="http://schemas.openxmlformats.org/drawingml/2006/main" prst="borderCallout2">
          <a:avLst/>
        </a:prstGeom>
        <a:solidFill xmlns:a="http://schemas.openxmlformats.org/drawingml/2006/main">
          <a:schemeClr val="tx2">
            <a:lumMod val="40000"/>
            <a:lumOff val="60000"/>
          </a:schemeClr>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endParaRPr lang="en-US" sz="1800" b="1" dirty="0"/>
        </a:p>
        <a:p xmlns:a="http://schemas.openxmlformats.org/drawingml/2006/main">
          <a:pPr algn="ctr"/>
          <a:r>
            <a:rPr lang="el-GR" sz="1800" b="1" dirty="0"/>
            <a:t>ΝΑΙ</a:t>
          </a:r>
          <a:endParaRPr lang="en-US" sz="1800" b="1" dirty="0"/>
        </a:p>
        <a:p xmlns:a="http://schemas.openxmlformats.org/drawingml/2006/main">
          <a:pPr algn="ctr"/>
          <a:r>
            <a:rPr lang="el-GR" sz="1800" b="1" dirty="0"/>
            <a:t>+ΜΑΛΛΟΝ ΝΑΙ</a:t>
          </a:r>
          <a:endParaRPr lang="en-US" sz="1800" b="1" dirty="0"/>
        </a:p>
        <a:p xmlns:a="http://schemas.openxmlformats.org/drawingml/2006/main">
          <a:pPr algn="ctr"/>
          <a:r>
            <a:rPr lang="el-GR" sz="2800" b="1" dirty="0"/>
            <a:t>48.9%</a:t>
          </a:r>
        </a:p>
      </cdr:txBody>
    </cdr:sp>
  </cdr:relSizeAnchor>
  <cdr:relSizeAnchor xmlns:cdr="http://schemas.openxmlformats.org/drawingml/2006/chartDrawing">
    <cdr:from>
      <cdr:x>0.66849</cdr:x>
      <cdr:y>0.31616</cdr:y>
    </cdr:from>
    <cdr:to>
      <cdr:x>0.71423</cdr:x>
      <cdr:y>0.47702</cdr:y>
    </cdr:to>
    <cdr:sp macro="" textlink="">
      <cdr:nvSpPr>
        <cdr:cNvPr id="3" name="Δεξιά αγκύλη 2">
          <a:extLst xmlns:a="http://schemas.openxmlformats.org/drawingml/2006/main">
            <a:ext uri="{FF2B5EF4-FFF2-40B4-BE49-F238E27FC236}">
              <a16:creationId xmlns:a16="http://schemas.microsoft.com/office/drawing/2014/main" id="{A2D0769E-7073-6296-79E2-7C336A97C430}"/>
            </a:ext>
          </a:extLst>
        </cdr:cNvPr>
        <cdr:cNvSpPr/>
      </cdr:nvSpPr>
      <cdr:spPr>
        <a:xfrm xmlns:a="http://schemas.openxmlformats.org/drawingml/2006/main" rot="21229819">
          <a:off x="6655108" y="1870113"/>
          <a:ext cx="455411" cy="951470"/>
        </a:xfrm>
        <a:prstGeom xmlns:a="http://schemas.openxmlformats.org/drawingml/2006/main" prst="rightBracket">
          <a:avLst/>
        </a:prstGeom>
        <a:ln xmlns:a="http://schemas.openxmlformats.org/drawingml/2006/main" w="22225">
          <a:solidFill>
            <a:schemeClr val="accent1">
              <a:shade val="95000"/>
              <a:satMod val="10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algn="l" defTabSz="1033110" rtl="0" eaLnBrk="1" latinLnBrk="0" hangingPunct="1">
            <a:defRPr sz="2000" kern="1200">
              <a:solidFill>
                <a:schemeClr val="tx1"/>
              </a:solidFill>
              <a:latin typeface="+mn-lt"/>
              <a:ea typeface="+mn-ea"/>
              <a:cs typeface="+mn-cs"/>
            </a:defRPr>
          </a:lvl1pPr>
          <a:lvl2pPr marL="516553" algn="l" defTabSz="1033110" rtl="0" eaLnBrk="1" latinLnBrk="0" hangingPunct="1">
            <a:defRPr sz="2000" kern="1200">
              <a:solidFill>
                <a:schemeClr val="tx1"/>
              </a:solidFill>
              <a:latin typeface="+mn-lt"/>
              <a:ea typeface="+mn-ea"/>
              <a:cs typeface="+mn-cs"/>
            </a:defRPr>
          </a:lvl2pPr>
          <a:lvl3pPr marL="1033110" algn="l" defTabSz="1033110" rtl="0" eaLnBrk="1" latinLnBrk="0" hangingPunct="1">
            <a:defRPr sz="2000" kern="1200">
              <a:solidFill>
                <a:schemeClr val="tx1"/>
              </a:solidFill>
              <a:latin typeface="+mn-lt"/>
              <a:ea typeface="+mn-ea"/>
              <a:cs typeface="+mn-cs"/>
            </a:defRPr>
          </a:lvl3pPr>
          <a:lvl4pPr marL="1549663" algn="l" defTabSz="1033110" rtl="0" eaLnBrk="1" latinLnBrk="0" hangingPunct="1">
            <a:defRPr sz="2000" kern="1200">
              <a:solidFill>
                <a:schemeClr val="tx1"/>
              </a:solidFill>
              <a:latin typeface="+mn-lt"/>
              <a:ea typeface="+mn-ea"/>
              <a:cs typeface="+mn-cs"/>
            </a:defRPr>
          </a:lvl4pPr>
          <a:lvl5pPr marL="2066215" algn="l" defTabSz="1033110" rtl="0" eaLnBrk="1" latinLnBrk="0" hangingPunct="1">
            <a:defRPr sz="2000" kern="1200">
              <a:solidFill>
                <a:schemeClr val="tx1"/>
              </a:solidFill>
              <a:latin typeface="+mn-lt"/>
              <a:ea typeface="+mn-ea"/>
              <a:cs typeface="+mn-cs"/>
            </a:defRPr>
          </a:lvl5pPr>
          <a:lvl6pPr marL="2582768" algn="l" defTabSz="1033110" rtl="0" eaLnBrk="1" latinLnBrk="0" hangingPunct="1">
            <a:defRPr sz="2000" kern="1200">
              <a:solidFill>
                <a:schemeClr val="tx1"/>
              </a:solidFill>
              <a:latin typeface="+mn-lt"/>
              <a:ea typeface="+mn-ea"/>
              <a:cs typeface="+mn-cs"/>
            </a:defRPr>
          </a:lvl6pPr>
          <a:lvl7pPr marL="3099321" algn="l" defTabSz="1033110" rtl="0" eaLnBrk="1" latinLnBrk="0" hangingPunct="1">
            <a:defRPr sz="2000" kern="1200">
              <a:solidFill>
                <a:schemeClr val="tx1"/>
              </a:solidFill>
              <a:latin typeface="+mn-lt"/>
              <a:ea typeface="+mn-ea"/>
              <a:cs typeface="+mn-cs"/>
            </a:defRPr>
          </a:lvl7pPr>
          <a:lvl8pPr marL="3615877" algn="l" defTabSz="1033110" rtl="0" eaLnBrk="1" latinLnBrk="0" hangingPunct="1">
            <a:defRPr sz="2000" kern="1200">
              <a:solidFill>
                <a:schemeClr val="tx1"/>
              </a:solidFill>
              <a:latin typeface="+mn-lt"/>
              <a:ea typeface="+mn-ea"/>
              <a:cs typeface="+mn-cs"/>
            </a:defRPr>
          </a:lvl8pPr>
          <a:lvl9pPr marL="4132431" algn="l" defTabSz="1033110" rtl="0" eaLnBrk="1" latinLnBrk="0" hangingPunct="1">
            <a:defRPr sz="2000" kern="1200">
              <a:solidFill>
                <a:schemeClr val="tx1"/>
              </a:solidFill>
              <a:latin typeface="+mn-lt"/>
              <a:ea typeface="+mn-ea"/>
              <a:cs typeface="+mn-cs"/>
            </a:defRPr>
          </a:lvl9pPr>
        </a:lstStyle>
        <a:p xmlns:a="http://schemas.openxmlformats.org/drawingml/2006/main">
          <a:pPr algn="ctr"/>
          <a:endParaRPr lang="el-G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450623-DBE4-471C-B59A-721A87247058}" type="datetimeFigureOut">
              <a:rPr lang="en-US" smtClean="0"/>
              <a:t>9/24/2025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62FD9B-6FF8-497C-8F36-FA5359E0BCC0}" type="slidenum">
              <a:rPr lang="en-US" smtClean="0"/>
              <a:t>‹#›</a:t>
            </a:fld>
            <a:endParaRPr lang="en-US"/>
          </a:p>
        </p:txBody>
      </p:sp>
    </p:spTree>
    <p:extLst>
      <p:ext uri="{BB962C8B-B14F-4D97-AF65-F5344CB8AC3E}">
        <p14:creationId xmlns:p14="http://schemas.microsoft.com/office/powerpoint/2010/main" val="3739181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12006" y="2522491"/>
            <a:ext cx="9202738" cy="1740551"/>
          </a:xfrm>
        </p:spPr>
        <p:txBody>
          <a:bodyPr/>
          <a:lstStyle/>
          <a:p>
            <a:r>
              <a:rPr lang="en-US"/>
              <a:t>Click to edit Master title style</a:t>
            </a:r>
            <a:endParaRPr lang="el-GR"/>
          </a:p>
        </p:txBody>
      </p:sp>
      <p:sp>
        <p:nvSpPr>
          <p:cNvPr id="3" name="Subtitle 2"/>
          <p:cNvSpPr>
            <a:spLocks noGrp="1"/>
          </p:cNvSpPr>
          <p:nvPr>
            <p:ph type="subTitle" idx="1"/>
          </p:nvPr>
        </p:nvSpPr>
        <p:spPr>
          <a:xfrm>
            <a:off x="1624016" y="4601369"/>
            <a:ext cx="7578725" cy="2075127"/>
          </a:xfrm>
        </p:spPr>
        <p:txBody>
          <a:bodyPr/>
          <a:lstStyle>
            <a:lvl1pPr marL="0" indent="0" algn="ctr">
              <a:buNone/>
              <a:defRPr>
                <a:solidFill>
                  <a:schemeClr val="tx1">
                    <a:tint val="75000"/>
                  </a:schemeClr>
                </a:solidFill>
              </a:defRPr>
            </a:lvl1pPr>
            <a:lvl2pPr marL="540900" indent="0" algn="ctr">
              <a:buNone/>
              <a:defRPr>
                <a:solidFill>
                  <a:schemeClr val="tx1">
                    <a:tint val="75000"/>
                  </a:schemeClr>
                </a:solidFill>
              </a:defRPr>
            </a:lvl2pPr>
            <a:lvl3pPr marL="1081799" indent="0" algn="ctr">
              <a:buNone/>
              <a:defRPr>
                <a:solidFill>
                  <a:schemeClr val="tx1">
                    <a:tint val="75000"/>
                  </a:schemeClr>
                </a:solidFill>
              </a:defRPr>
            </a:lvl3pPr>
            <a:lvl4pPr marL="1622702" indent="0" algn="ctr">
              <a:buNone/>
              <a:defRPr>
                <a:solidFill>
                  <a:schemeClr val="tx1">
                    <a:tint val="75000"/>
                  </a:schemeClr>
                </a:solidFill>
              </a:defRPr>
            </a:lvl4pPr>
            <a:lvl5pPr marL="2163601" indent="0" algn="ctr">
              <a:buNone/>
              <a:defRPr>
                <a:solidFill>
                  <a:schemeClr val="tx1">
                    <a:tint val="75000"/>
                  </a:schemeClr>
                </a:solidFill>
              </a:defRPr>
            </a:lvl5pPr>
            <a:lvl6pPr marL="2704502" indent="0" algn="ctr">
              <a:buNone/>
              <a:defRPr>
                <a:solidFill>
                  <a:schemeClr val="tx1">
                    <a:tint val="75000"/>
                  </a:schemeClr>
                </a:solidFill>
              </a:defRPr>
            </a:lvl6pPr>
            <a:lvl7pPr marL="3245404" indent="0" algn="ctr">
              <a:buNone/>
              <a:defRPr>
                <a:solidFill>
                  <a:schemeClr val="tx1">
                    <a:tint val="75000"/>
                  </a:schemeClr>
                </a:solidFill>
              </a:defRPr>
            </a:lvl7pPr>
            <a:lvl8pPr marL="3786305" indent="0" algn="ctr">
              <a:buNone/>
              <a:defRPr>
                <a:solidFill>
                  <a:schemeClr val="tx1">
                    <a:tint val="75000"/>
                  </a:schemeClr>
                </a:solidFill>
              </a:defRPr>
            </a:lvl8pPr>
            <a:lvl9pPr marL="4327204"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1144096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1702761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41" y="385329"/>
            <a:ext cx="2883374" cy="8202767"/>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640959" y="385329"/>
            <a:ext cx="8473436" cy="82027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252046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12006" y="2522492"/>
            <a:ext cx="9202738" cy="1740551"/>
          </a:xfrm>
        </p:spPr>
        <p:txBody>
          <a:bodyPr/>
          <a:lstStyle/>
          <a:p>
            <a:r>
              <a:rPr lang="en-US"/>
              <a:t>Click to edit Master title style</a:t>
            </a:r>
            <a:endParaRPr lang="el-GR"/>
          </a:p>
        </p:txBody>
      </p:sp>
      <p:sp>
        <p:nvSpPr>
          <p:cNvPr id="3" name="Subtitle 2"/>
          <p:cNvSpPr>
            <a:spLocks noGrp="1"/>
          </p:cNvSpPr>
          <p:nvPr>
            <p:ph type="subTitle" idx="1"/>
          </p:nvPr>
        </p:nvSpPr>
        <p:spPr>
          <a:xfrm>
            <a:off x="1624016" y="4601369"/>
            <a:ext cx="7578725" cy="2075127"/>
          </a:xfrm>
        </p:spPr>
        <p:txBody>
          <a:bodyPr/>
          <a:lstStyle>
            <a:lvl1pPr marL="0" indent="0" algn="ctr">
              <a:buNone/>
              <a:defRPr>
                <a:solidFill>
                  <a:schemeClr val="tx1">
                    <a:tint val="75000"/>
                  </a:schemeClr>
                </a:solidFill>
              </a:defRPr>
            </a:lvl1pPr>
            <a:lvl2pPr marL="540903" indent="0" algn="ctr">
              <a:buNone/>
              <a:defRPr>
                <a:solidFill>
                  <a:schemeClr val="tx1">
                    <a:tint val="75000"/>
                  </a:schemeClr>
                </a:solidFill>
              </a:defRPr>
            </a:lvl2pPr>
            <a:lvl3pPr marL="1081805" indent="0" algn="ctr">
              <a:buNone/>
              <a:defRPr>
                <a:solidFill>
                  <a:schemeClr val="tx1">
                    <a:tint val="75000"/>
                  </a:schemeClr>
                </a:solidFill>
              </a:defRPr>
            </a:lvl3pPr>
            <a:lvl4pPr marL="1622712" indent="0" algn="ctr">
              <a:buNone/>
              <a:defRPr>
                <a:solidFill>
                  <a:schemeClr val="tx1">
                    <a:tint val="75000"/>
                  </a:schemeClr>
                </a:solidFill>
              </a:defRPr>
            </a:lvl4pPr>
            <a:lvl5pPr marL="2163614" indent="0" algn="ctr">
              <a:buNone/>
              <a:defRPr>
                <a:solidFill>
                  <a:schemeClr val="tx1">
                    <a:tint val="75000"/>
                  </a:schemeClr>
                </a:solidFill>
              </a:defRPr>
            </a:lvl5pPr>
            <a:lvl6pPr marL="2704519" indent="0" algn="ctr">
              <a:buNone/>
              <a:defRPr>
                <a:solidFill>
                  <a:schemeClr val="tx1">
                    <a:tint val="75000"/>
                  </a:schemeClr>
                </a:solidFill>
              </a:defRPr>
            </a:lvl6pPr>
            <a:lvl7pPr marL="3245425" indent="0" algn="ctr">
              <a:buNone/>
              <a:defRPr>
                <a:solidFill>
                  <a:schemeClr val="tx1">
                    <a:tint val="75000"/>
                  </a:schemeClr>
                </a:solidFill>
              </a:defRPr>
            </a:lvl7pPr>
            <a:lvl8pPr marL="3786329" indent="0" algn="ctr">
              <a:buNone/>
              <a:defRPr>
                <a:solidFill>
                  <a:schemeClr val="tx1">
                    <a:tint val="75000"/>
                  </a:schemeClr>
                </a:solidFill>
              </a:defRPr>
            </a:lvl8pPr>
            <a:lvl9pPr marL="4327231"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41899706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3463613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5238" y="5217902"/>
            <a:ext cx="9202738" cy="1612735"/>
          </a:xfrm>
        </p:spPr>
        <p:txBody>
          <a:bodyPr anchor="t"/>
          <a:lstStyle>
            <a:lvl1pPr algn="l">
              <a:defRPr sz="4700" b="1" cap="all"/>
            </a:lvl1pPr>
          </a:lstStyle>
          <a:p>
            <a:r>
              <a:rPr lang="en-US"/>
              <a:t>Click to edit Master title style</a:t>
            </a:r>
            <a:endParaRPr lang="el-GR"/>
          </a:p>
        </p:txBody>
      </p:sp>
      <p:sp>
        <p:nvSpPr>
          <p:cNvPr id="3" name="Text Placeholder 2"/>
          <p:cNvSpPr>
            <a:spLocks noGrp="1"/>
          </p:cNvSpPr>
          <p:nvPr>
            <p:ph type="body" idx="1"/>
          </p:nvPr>
        </p:nvSpPr>
        <p:spPr>
          <a:xfrm>
            <a:off x="855238" y="3441639"/>
            <a:ext cx="9202738" cy="1776263"/>
          </a:xfrm>
        </p:spPr>
        <p:txBody>
          <a:bodyPr anchor="b"/>
          <a:lstStyle>
            <a:lvl1pPr marL="0" indent="0">
              <a:buNone/>
              <a:defRPr sz="2400">
                <a:solidFill>
                  <a:schemeClr val="tx1">
                    <a:tint val="75000"/>
                  </a:schemeClr>
                </a:solidFill>
              </a:defRPr>
            </a:lvl1pPr>
            <a:lvl2pPr marL="540903" indent="0">
              <a:buNone/>
              <a:defRPr sz="2100">
                <a:solidFill>
                  <a:schemeClr val="tx1">
                    <a:tint val="75000"/>
                  </a:schemeClr>
                </a:solidFill>
              </a:defRPr>
            </a:lvl2pPr>
            <a:lvl3pPr marL="1081805" indent="0">
              <a:buNone/>
              <a:defRPr sz="1900">
                <a:solidFill>
                  <a:schemeClr val="tx1">
                    <a:tint val="75000"/>
                  </a:schemeClr>
                </a:solidFill>
              </a:defRPr>
            </a:lvl3pPr>
            <a:lvl4pPr marL="1622712" indent="0">
              <a:buNone/>
              <a:defRPr sz="1700">
                <a:solidFill>
                  <a:schemeClr val="tx1">
                    <a:tint val="75000"/>
                  </a:schemeClr>
                </a:solidFill>
              </a:defRPr>
            </a:lvl4pPr>
            <a:lvl5pPr marL="2163614" indent="0">
              <a:buNone/>
              <a:defRPr sz="1700">
                <a:solidFill>
                  <a:schemeClr val="tx1">
                    <a:tint val="75000"/>
                  </a:schemeClr>
                </a:solidFill>
              </a:defRPr>
            </a:lvl5pPr>
            <a:lvl6pPr marL="2704519" indent="0">
              <a:buNone/>
              <a:defRPr sz="1700">
                <a:solidFill>
                  <a:schemeClr val="tx1">
                    <a:tint val="75000"/>
                  </a:schemeClr>
                </a:solidFill>
              </a:defRPr>
            </a:lvl6pPr>
            <a:lvl7pPr marL="3245425" indent="0">
              <a:buNone/>
              <a:defRPr sz="1700">
                <a:solidFill>
                  <a:schemeClr val="tx1">
                    <a:tint val="75000"/>
                  </a:schemeClr>
                </a:solidFill>
              </a:defRPr>
            </a:lvl7pPr>
            <a:lvl8pPr marL="3786329" indent="0">
              <a:buNone/>
              <a:defRPr sz="1700">
                <a:solidFill>
                  <a:schemeClr val="tx1">
                    <a:tint val="75000"/>
                  </a:schemeClr>
                </a:solidFill>
              </a:defRPr>
            </a:lvl8pPr>
            <a:lvl9pPr marL="4327231" indent="0">
              <a:buNone/>
              <a:defRPr sz="1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37729274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640961" y="2244298"/>
            <a:ext cx="5678404" cy="6343800"/>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499809" y="2244298"/>
            <a:ext cx="5678405" cy="6343800"/>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1C552EE3-C1F9-4E04-98AE-3A0BA72F093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685086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1341" y="325179"/>
            <a:ext cx="9744075" cy="1353344"/>
          </a:xfrm>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541337" y="1817617"/>
            <a:ext cx="4783695" cy="757496"/>
          </a:xfrm>
        </p:spPr>
        <p:txBody>
          <a:bodyPr anchor="b"/>
          <a:lstStyle>
            <a:lvl1pPr marL="0" indent="0">
              <a:buNone/>
              <a:defRPr sz="2800" b="1"/>
            </a:lvl1pPr>
            <a:lvl2pPr marL="540903" indent="0">
              <a:buNone/>
              <a:defRPr sz="2400" b="1"/>
            </a:lvl2pPr>
            <a:lvl3pPr marL="1081805" indent="0">
              <a:buNone/>
              <a:defRPr sz="2100" b="1"/>
            </a:lvl3pPr>
            <a:lvl4pPr marL="1622712" indent="0">
              <a:buNone/>
              <a:defRPr sz="1900" b="1"/>
            </a:lvl4pPr>
            <a:lvl5pPr marL="2163614" indent="0">
              <a:buNone/>
              <a:defRPr sz="1900" b="1"/>
            </a:lvl5pPr>
            <a:lvl6pPr marL="2704519" indent="0">
              <a:buNone/>
              <a:defRPr sz="1900" b="1"/>
            </a:lvl6pPr>
            <a:lvl7pPr marL="3245425" indent="0">
              <a:buNone/>
              <a:defRPr sz="1900" b="1"/>
            </a:lvl7pPr>
            <a:lvl8pPr marL="3786329" indent="0">
              <a:buNone/>
              <a:defRPr sz="1900" b="1"/>
            </a:lvl8pPr>
            <a:lvl9pPr marL="4327231" indent="0">
              <a:buNone/>
              <a:defRPr sz="1900" b="1"/>
            </a:lvl9pPr>
          </a:lstStyle>
          <a:p>
            <a:pPr lvl="0"/>
            <a:r>
              <a:rPr lang="en-US"/>
              <a:t>Click to edit Master text styles</a:t>
            </a:r>
          </a:p>
        </p:txBody>
      </p:sp>
      <p:sp>
        <p:nvSpPr>
          <p:cNvPr id="4" name="Content Placeholder 3"/>
          <p:cNvSpPr>
            <a:spLocks noGrp="1"/>
          </p:cNvSpPr>
          <p:nvPr>
            <p:ph sz="half" idx="2"/>
          </p:nvPr>
        </p:nvSpPr>
        <p:spPr>
          <a:xfrm>
            <a:off x="541337" y="2575115"/>
            <a:ext cx="4783695" cy="4678435"/>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5499839" y="1817617"/>
            <a:ext cx="4785574" cy="757496"/>
          </a:xfrm>
        </p:spPr>
        <p:txBody>
          <a:bodyPr anchor="b"/>
          <a:lstStyle>
            <a:lvl1pPr marL="0" indent="0">
              <a:buNone/>
              <a:defRPr sz="2800" b="1"/>
            </a:lvl1pPr>
            <a:lvl2pPr marL="540903" indent="0">
              <a:buNone/>
              <a:defRPr sz="2400" b="1"/>
            </a:lvl2pPr>
            <a:lvl3pPr marL="1081805" indent="0">
              <a:buNone/>
              <a:defRPr sz="2100" b="1"/>
            </a:lvl3pPr>
            <a:lvl4pPr marL="1622712" indent="0">
              <a:buNone/>
              <a:defRPr sz="1900" b="1"/>
            </a:lvl4pPr>
            <a:lvl5pPr marL="2163614" indent="0">
              <a:buNone/>
              <a:defRPr sz="1900" b="1"/>
            </a:lvl5pPr>
            <a:lvl6pPr marL="2704519" indent="0">
              <a:buNone/>
              <a:defRPr sz="1900" b="1"/>
            </a:lvl6pPr>
            <a:lvl7pPr marL="3245425" indent="0">
              <a:buNone/>
              <a:defRPr sz="1900" b="1"/>
            </a:lvl7pPr>
            <a:lvl8pPr marL="3786329" indent="0">
              <a:buNone/>
              <a:defRPr sz="1900" b="1"/>
            </a:lvl8pPr>
            <a:lvl9pPr marL="4327231" indent="0">
              <a:buNone/>
              <a:defRPr sz="1900" b="1"/>
            </a:lvl9pPr>
          </a:lstStyle>
          <a:p>
            <a:pPr lvl="0"/>
            <a:r>
              <a:rPr lang="en-US"/>
              <a:t>Click to edit Master text styles</a:t>
            </a:r>
          </a:p>
        </p:txBody>
      </p:sp>
      <p:sp>
        <p:nvSpPr>
          <p:cNvPr id="6" name="Content Placeholder 5"/>
          <p:cNvSpPr>
            <a:spLocks noGrp="1"/>
          </p:cNvSpPr>
          <p:nvPr>
            <p:ph sz="quarter" idx="4"/>
          </p:nvPr>
        </p:nvSpPr>
        <p:spPr>
          <a:xfrm>
            <a:off x="5499839" y="2575115"/>
            <a:ext cx="4785574" cy="4678435"/>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1C552EE3-C1F9-4E04-98AE-3A0BA72F0934}"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1312008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1C552EE3-C1F9-4E04-98AE-3A0BA72F0934}"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37214930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552EE3-C1F9-4E04-98AE-3A0BA72F0934}"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1692828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338" y="323299"/>
            <a:ext cx="3561926" cy="1375900"/>
          </a:xfrm>
        </p:spPr>
        <p:txBody>
          <a:bodyPr anchor="b"/>
          <a:lstStyle>
            <a:lvl1pPr algn="l">
              <a:defRPr sz="2400" b="1"/>
            </a:lvl1pPr>
          </a:lstStyle>
          <a:p>
            <a:r>
              <a:rPr lang="en-US"/>
              <a:t>Click to edit Master title style</a:t>
            </a:r>
            <a:endParaRPr lang="el-GR"/>
          </a:p>
        </p:txBody>
      </p:sp>
      <p:sp>
        <p:nvSpPr>
          <p:cNvPr id="3" name="Content Placeholder 2"/>
          <p:cNvSpPr>
            <a:spLocks noGrp="1"/>
          </p:cNvSpPr>
          <p:nvPr>
            <p:ph idx="1"/>
          </p:nvPr>
        </p:nvSpPr>
        <p:spPr>
          <a:xfrm>
            <a:off x="4232959" y="323309"/>
            <a:ext cx="6052454" cy="6930249"/>
          </a:xfrm>
        </p:spPr>
        <p:txBody>
          <a:bodyPr/>
          <a:lstStyle>
            <a:lvl1pPr>
              <a:defRPr sz="3799"/>
            </a:lvl1pPr>
            <a:lvl2pPr>
              <a:defRPr sz="3300"/>
            </a:lvl2pPr>
            <a:lvl3pPr>
              <a:defRPr sz="28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541338" y="1699209"/>
            <a:ext cx="3561926" cy="5554349"/>
          </a:xfrm>
        </p:spPr>
        <p:txBody>
          <a:bodyPr/>
          <a:lstStyle>
            <a:lvl1pPr marL="0" indent="0">
              <a:buNone/>
              <a:defRPr sz="1700"/>
            </a:lvl1pPr>
            <a:lvl2pPr marL="540903" indent="0">
              <a:buNone/>
              <a:defRPr sz="1399"/>
            </a:lvl2pPr>
            <a:lvl3pPr marL="1081805" indent="0">
              <a:buNone/>
              <a:defRPr sz="1201"/>
            </a:lvl3pPr>
            <a:lvl4pPr marL="1622712" indent="0">
              <a:buNone/>
              <a:defRPr sz="1100"/>
            </a:lvl4pPr>
            <a:lvl5pPr marL="2163614" indent="0">
              <a:buNone/>
              <a:defRPr sz="1100"/>
            </a:lvl5pPr>
            <a:lvl6pPr marL="2704519" indent="0">
              <a:buNone/>
              <a:defRPr sz="1100"/>
            </a:lvl6pPr>
            <a:lvl7pPr marL="3245425" indent="0">
              <a:buNone/>
              <a:defRPr sz="1100"/>
            </a:lvl7pPr>
            <a:lvl8pPr marL="3786329" indent="0">
              <a:buNone/>
              <a:defRPr sz="1100"/>
            </a:lvl8pPr>
            <a:lvl9pPr marL="4327231"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1C552EE3-C1F9-4E04-98AE-3A0BA72F093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4245068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13729510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22119" y="5684044"/>
            <a:ext cx="6496050" cy="671034"/>
          </a:xfrm>
        </p:spPr>
        <p:txBody>
          <a:bodyPr anchor="b"/>
          <a:lstStyle>
            <a:lvl1pPr algn="l">
              <a:defRPr sz="2400" b="1"/>
            </a:lvl1pPr>
          </a:lstStyle>
          <a:p>
            <a:r>
              <a:rPr lang="en-US"/>
              <a:t>Click to edit Master title style</a:t>
            </a:r>
            <a:endParaRPr lang="el-GR"/>
          </a:p>
        </p:txBody>
      </p:sp>
      <p:sp>
        <p:nvSpPr>
          <p:cNvPr id="3" name="Picture Placeholder 2"/>
          <p:cNvSpPr>
            <a:spLocks noGrp="1"/>
          </p:cNvSpPr>
          <p:nvPr>
            <p:ph type="pic" idx="1"/>
          </p:nvPr>
        </p:nvSpPr>
        <p:spPr>
          <a:xfrm>
            <a:off x="2122119" y="725543"/>
            <a:ext cx="6496050" cy="4872038"/>
          </a:xfrm>
        </p:spPr>
        <p:txBody>
          <a:bodyPr/>
          <a:lstStyle>
            <a:lvl1pPr marL="0" indent="0">
              <a:buNone/>
              <a:defRPr sz="3799"/>
            </a:lvl1pPr>
            <a:lvl2pPr marL="540903" indent="0">
              <a:buNone/>
              <a:defRPr sz="3300"/>
            </a:lvl2pPr>
            <a:lvl3pPr marL="1081805" indent="0">
              <a:buNone/>
              <a:defRPr sz="2800"/>
            </a:lvl3pPr>
            <a:lvl4pPr marL="1622712" indent="0">
              <a:buNone/>
              <a:defRPr sz="2400"/>
            </a:lvl4pPr>
            <a:lvl5pPr marL="2163614" indent="0">
              <a:buNone/>
              <a:defRPr sz="2400"/>
            </a:lvl5pPr>
            <a:lvl6pPr marL="2704519" indent="0">
              <a:buNone/>
              <a:defRPr sz="2400"/>
            </a:lvl6pPr>
            <a:lvl7pPr marL="3245425" indent="0">
              <a:buNone/>
              <a:defRPr sz="2400"/>
            </a:lvl7pPr>
            <a:lvl8pPr marL="3786329" indent="0">
              <a:buNone/>
              <a:defRPr sz="2400"/>
            </a:lvl8pPr>
            <a:lvl9pPr marL="4327231" indent="0">
              <a:buNone/>
              <a:defRPr sz="2400"/>
            </a:lvl9pPr>
          </a:lstStyle>
          <a:p>
            <a:endParaRPr lang="el-GR"/>
          </a:p>
        </p:txBody>
      </p:sp>
      <p:sp>
        <p:nvSpPr>
          <p:cNvPr id="4" name="Text Placeholder 3"/>
          <p:cNvSpPr>
            <a:spLocks noGrp="1"/>
          </p:cNvSpPr>
          <p:nvPr>
            <p:ph type="body" sz="half" idx="2"/>
          </p:nvPr>
        </p:nvSpPr>
        <p:spPr>
          <a:xfrm>
            <a:off x="2122119" y="6355080"/>
            <a:ext cx="6496050" cy="952979"/>
          </a:xfrm>
        </p:spPr>
        <p:txBody>
          <a:bodyPr/>
          <a:lstStyle>
            <a:lvl1pPr marL="0" indent="0">
              <a:buNone/>
              <a:defRPr sz="1700"/>
            </a:lvl1pPr>
            <a:lvl2pPr marL="540903" indent="0">
              <a:buNone/>
              <a:defRPr sz="1399"/>
            </a:lvl2pPr>
            <a:lvl3pPr marL="1081805" indent="0">
              <a:buNone/>
              <a:defRPr sz="1201"/>
            </a:lvl3pPr>
            <a:lvl4pPr marL="1622712" indent="0">
              <a:buNone/>
              <a:defRPr sz="1100"/>
            </a:lvl4pPr>
            <a:lvl5pPr marL="2163614" indent="0">
              <a:buNone/>
              <a:defRPr sz="1100"/>
            </a:lvl5pPr>
            <a:lvl6pPr marL="2704519" indent="0">
              <a:buNone/>
              <a:defRPr sz="1100"/>
            </a:lvl6pPr>
            <a:lvl7pPr marL="3245425" indent="0">
              <a:buNone/>
              <a:defRPr sz="1100"/>
            </a:lvl7pPr>
            <a:lvl8pPr marL="3786329" indent="0">
              <a:buNone/>
              <a:defRPr sz="1100"/>
            </a:lvl8pPr>
            <a:lvl9pPr marL="4327231"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1C552EE3-C1F9-4E04-98AE-3A0BA72F093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33208468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6792933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41" y="385329"/>
            <a:ext cx="2883374" cy="8202767"/>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640959" y="385329"/>
            <a:ext cx="8473436" cy="82027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4125489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5238" y="5217901"/>
            <a:ext cx="9202738" cy="1612735"/>
          </a:xfrm>
        </p:spPr>
        <p:txBody>
          <a:bodyPr anchor="t"/>
          <a:lstStyle>
            <a:lvl1pPr algn="l">
              <a:defRPr sz="4700" b="1" cap="all"/>
            </a:lvl1pPr>
          </a:lstStyle>
          <a:p>
            <a:r>
              <a:rPr lang="en-US"/>
              <a:t>Click to edit Master title style</a:t>
            </a:r>
            <a:endParaRPr lang="el-GR"/>
          </a:p>
        </p:txBody>
      </p:sp>
      <p:sp>
        <p:nvSpPr>
          <p:cNvPr id="3" name="Text Placeholder 2"/>
          <p:cNvSpPr>
            <a:spLocks noGrp="1"/>
          </p:cNvSpPr>
          <p:nvPr>
            <p:ph type="body" idx="1"/>
          </p:nvPr>
        </p:nvSpPr>
        <p:spPr>
          <a:xfrm>
            <a:off x="855238" y="3441638"/>
            <a:ext cx="9202738" cy="1776263"/>
          </a:xfrm>
        </p:spPr>
        <p:txBody>
          <a:bodyPr anchor="b"/>
          <a:lstStyle>
            <a:lvl1pPr marL="0" indent="0">
              <a:buNone/>
              <a:defRPr sz="2400">
                <a:solidFill>
                  <a:schemeClr val="tx1">
                    <a:tint val="75000"/>
                  </a:schemeClr>
                </a:solidFill>
              </a:defRPr>
            </a:lvl1pPr>
            <a:lvl2pPr marL="540900" indent="0">
              <a:buNone/>
              <a:defRPr sz="2100">
                <a:solidFill>
                  <a:schemeClr val="tx1">
                    <a:tint val="75000"/>
                  </a:schemeClr>
                </a:solidFill>
              </a:defRPr>
            </a:lvl2pPr>
            <a:lvl3pPr marL="1081799" indent="0">
              <a:buNone/>
              <a:defRPr sz="1900">
                <a:solidFill>
                  <a:schemeClr val="tx1">
                    <a:tint val="75000"/>
                  </a:schemeClr>
                </a:solidFill>
              </a:defRPr>
            </a:lvl3pPr>
            <a:lvl4pPr marL="1622702" indent="0">
              <a:buNone/>
              <a:defRPr sz="1700">
                <a:solidFill>
                  <a:schemeClr val="tx1">
                    <a:tint val="75000"/>
                  </a:schemeClr>
                </a:solidFill>
              </a:defRPr>
            </a:lvl4pPr>
            <a:lvl5pPr marL="2163601" indent="0">
              <a:buNone/>
              <a:defRPr sz="1700">
                <a:solidFill>
                  <a:schemeClr val="tx1">
                    <a:tint val="75000"/>
                  </a:schemeClr>
                </a:solidFill>
              </a:defRPr>
            </a:lvl5pPr>
            <a:lvl6pPr marL="2704502" indent="0">
              <a:buNone/>
              <a:defRPr sz="1700">
                <a:solidFill>
                  <a:schemeClr val="tx1">
                    <a:tint val="75000"/>
                  </a:schemeClr>
                </a:solidFill>
              </a:defRPr>
            </a:lvl6pPr>
            <a:lvl7pPr marL="3245404" indent="0">
              <a:buNone/>
              <a:defRPr sz="1700">
                <a:solidFill>
                  <a:schemeClr val="tx1">
                    <a:tint val="75000"/>
                  </a:schemeClr>
                </a:solidFill>
              </a:defRPr>
            </a:lvl7pPr>
            <a:lvl8pPr marL="3786305" indent="0">
              <a:buNone/>
              <a:defRPr sz="1700">
                <a:solidFill>
                  <a:schemeClr val="tx1">
                    <a:tint val="75000"/>
                  </a:schemeClr>
                </a:solidFill>
              </a:defRPr>
            </a:lvl8pPr>
            <a:lvl9pPr marL="4327204" indent="0">
              <a:buNone/>
              <a:defRPr sz="1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552EE3-C1F9-4E04-98AE-3A0BA72F093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769278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640961" y="2244298"/>
            <a:ext cx="5678404" cy="6343800"/>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499809" y="2244298"/>
            <a:ext cx="5678405" cy="6343800"/>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1C552EE3-C1F9-4E04-98AE-3A0BA72F093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89452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1341" y="325179"/>
            <a:ext cx="9744075" cy="1353344"/>
          </a:xfrm>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541337" y="1817617"/>
            <a:ext cx="4783695" cy="757496"/>
          </a:xfrm>
        </p:spPr>
        <p:txBody>
          <a:bodyPr anchor="b"/>
          <a:lstStyle>
            <a:lvl1pPr marL="0" indent="0">
              <a:buNone/>
              <a:defRPr sz="2800" b="1"/>
            </a:lvl1pPr>
            <a:lvl2pPr marL="540900" indent="0">
              <a:buNone/>
              <a:defRPr sz="2400" b="1"/>
            </a:lvl2pPr>
            <a:lvl3pPr marL="1081799" indent="0">
              <a:buNone/>
              <a:defRPr sz="2100" b="1"/>
            </a:lvl3pPr>
            <a:lvl4pPr marL="1622702" indent="0">
              <a:buNone/>
              <a:defRPr sz="1900" b="1"/>
            </a:lvl4pPr>
            <a:lvl5pPr marL="2163601" indent="0">
              <a:buNone/>
              <a:defRPr sz="1900" b="1"/>
            </a:lvl5pPr>
            <a:lvl6pPr marL="2704502" indent="0">
              <a:buNone/>
              <a:defRPr sz="1900" b="1"/>
            </a:lvl6pPr>
            <a:lvl7pPr marL="3245404" indent="0">
              <a:buNone/>
              <a:defRPr sz="1900" b="1"/>
            </a:lvl7pPr>
            <a:lvl8pPr marL="3786305" indent="0">
              <a:buNone/>
              <a:defRPr sz="1900" b="1"/>
            </a:lvl8pPr>
            <a:lvl9pPr marL="4327204" indent="0">
              <a:buNone/>
              <a:defRPr sz="1900" b="1"/>
            </a:lvl9pPr>
          </a:lstStyle>
          <a:p>
            <a:pPr lvl="0"/>
            <a:r>
              <a:rPr lang="en-US"/>
              <a:t>Click to edit Master text styles</a:t>
            </a:r>
          </a:p>
        </p:txBody>
      </p:sp>
      <p:sp>
        <p:nvSpPr>
          <p:cNvPr id="4" name="Content Placeholder 3"/>
          <p:cNvSpPr>
            <a:spLocks noGrp="1"/>
          </p:cNvSpPr>
          <p:nvPr>
            <p:ph sz="half" idx="2"/>
          </p:nvPr>
        </p:nvSpPr>
        <p:spPr>
          <a:xfrm>
            <a:off x="541337" y="2575115"/>
            <a:ext cx="4783695" cy="4678435"/>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5499839" y="1817617"/>
            <a:ext cx="4785574" cy="757496"/>
          </a:xfrm>
        </p:spPr>
        <p:txBody>
          <a:bodyPr anchor="b"/>
          <a:lstStyle>
            <a:lvl1pPr marL="0" indent="0">
              <a:buNone/>
              <a:defRPr sz="2800" b="1"/>
            </a:lvl1pPr>
            <a:lvl2pPr marL="540900" indent="0">
              <a:buNone/>
              <a:defRPr sz="2400" b="1"/>
            </a:lvl2pPr>
            <a:lvl3pPr marL="1081799" indent="0">
              <a:buNone/>
              <a:defRPr sz="2100" b="1"/>
            </a:lvl3pPr>
            <a:lvl4pPr marL="1622702" indent="0">
              <a:buNone/>
              <a:defRPr sz="1900" b="1"/>
            </a:lvl4pPr>
            <a:lvl5pPr marL="2163601" indent="0">
              <a:buNone/>
              <a:defRPr sz="1900" b="1"/>
            </a:lvl5pPr>
            <a:lvl6pPr marL="2704502" indent="0">
              <a:buNone/>
              <a:defRPr sz="1900" b="1"/>
            </a:lvl6pPr>
            <a:lvl7pPr marL="3245404" indent="0">
              <a:buNone/>
              <a:defRPr sz="1900" b="1"/>
            </a:lvl7pPr>
            <a:lvl8pPr marL="3786305" indent="0">
              <a:buNone/>
              <a:defRPr sz="1900" b="1"/>
            </a:lvl8pPr>
            <a:lvl9pPr marL="4327204" indent="0">
              <a:buNone/>
              <a:defRPr sz="1900" b="1"/>
            </a:lvl9pPr>
          </a:lstStyle>
          <a:p>
            <a:pPr lvl="0"/>
            <a:r>
              <a:rPr lang="en-US"/>
              <a:t>Click to edit Master text styles</a:t>
            </a:r>
          </a:p>
        </p:txBody>
      </p:sp>
      <p:sp>
        <p:nvSpPr>
          <p:cNvPr id="6" name="Content Placeholder 5"/>
          <p:cNvSpPr>
            <a:spLocks noGrp="1"/>
          </p:cNvSpPr>
          <p:nvPr>
            <p:ph sz="quarter" idx="4"/>
          </p:nvPr>
        </p:nvSpPr>
        <p:spPr>
          <a:xfrm>
            <a:off x="5499839" y="2575115"/>
            <a:ext cx="4785574" cy="4678435"/>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1C552EE3-C1F9-4E04-98AE-3A0BA72F0934}"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1748450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1C552EE3-C1F9-4E04-98AE-3A0BA72F0934}"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298839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552EE3-C1F9-4E04-98AE-3A0BA72F0934}"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3423339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338" y="323299"/>
            <a:ext cx="3561926" cy="1375900"/>
          </a:xfrm>
        </p:spPr>
        <p:txBody>
          <a:bodyPr anchor="b"/>
          <a:lstStyle>
            <a:lvl1pPr algn="l">
              <a:defRPr sz="2400" b="1"/>
            </a:lvl1pPr>
          </a:lstStyle>
          <a:p>
            <a:r>
              <a:rPr lang="en-US"/>
              <a:t>Click to edit Master title style</a:t>
            </a:r>
            <a:endParaRPr lang="el-GR"/>
          </a:p>
        </p:txBody>
      </p:sp>
      <p:sp>
        <p:nvSpPr>
          <p:cNvPr id="3" name="Content Placeholder 2"/>
          <p:cNvSpPr>
            <a:spLocks noGrp="1"/>
          </p:cNvSpPr>
          <p:nvPr>
            <p:ph idx="1"/>
          </p:nvPr>
        </p:nvSpPr>
        <p:spPr>
          <a:xfrm>
            <a:off x="4232959" y="323308"/>
            <a:ext cx="6052454" cy="6930249"/>
          </a:xfrm>
        </p:spPr>
        <p:txBody>
          <a:bodyPr/>
          <a:lstStyle>
            <a:lvl1pPr>
              <a:defRPr sz="3800"/>
            </a:lvl1pPr>
            <a:lvl2pPr>
              <a:defRPr sz="3300"/>
            </a:lvl2pPr>
            <a:lvl3pPr>
              <a:defRPr sz="28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541338" y="1699207"/>
            <a:ext cx="3561926" cy="5554349"/>
          </a:xfrm>
        </p:spPr>
        <p:txBody>
          <a:bodyPr/>
          <a:lstStyle>
            <a:lvl1pPr marL="0" indent="0">
              <a:buNone/>
              <a:defRPr sz="1700"/>
            </a:lvl1pPr>
            <a:lvl2pPr marL="540900" indent="0">
              <a:buNone/>
              <a:defRPr sz="1400"/>
            </a:lvl2pPr>
            <a:lvl3pPr marL="1081799" indent="0">
              <a:buNone/>
              <a:defRPr sz="1200"/>
            </a:lvl3pPr>
            <a:lvl4pPr marL="1622702" indent="0">
              <a:buNone/>
              <a:defRPr sz="1100"/>
            </a:lvl4pPr>
            <a:lvl5pPr marL="2163601" indent="0">
              <a:buNone/>
              <a:defRPr sz="1100"/>
            </a:lvl5pPr>
            <a:lvl6pPr marL="2704502" indent="0">
              <a:buNone/>
              <a:defRPr sz="1100"/>
            </a:lvl6pPr>
            <a:lvl7pPr marL="3245404" indent="0">
              <a:buNone/>
              <a:defRPr sz="1100"/>
            </a:lvl7pPr>
            <a:lvl8pPr marL="3786305" indent="0">
              <a:buNone/>
              <a:defRPr sz="1100"/>
            </a:lvl8pPr>
            <a:lvl9pPr marL="4327204"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1C552EE3-C1F9-4E04-98AE-3A0BA72F093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3517646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22119" y="5684044"/>
            <a:ext cx="6496050" cy="671034"/>
          </a:xfrm>
        </p:spPr>
        <p:txBody>
          <a:bodyPr anchor="b"/>
          <a:lstStyle>
            <a:lvl1pPr algn="l">
              <a:defRPr sz="2400" b="1"/>
            </a:lvl1pPr>
          </a:lstStyle>
          <a:p>
            <a:r>
              <a:rPr lang="en-US"/>
              <a:t>Click to edit Master title style</a:t>
            </a:r>
            <a:endParaRPr lang="el-GR"/>
          </a:p>
        </p:txBody>
      </p:sp>
      <p:sp>
        <p:nvSpPr>
          <p:cNvPr id="3" name="Picture Placeholder 2"/>
          <p:cNvSpPr>
            <a:spLocks noGrp="1"/>
          </p:cNvSpPr>
          <p:nvPr>
            <p:ph type="pic" idx="1"/>
          </p:nvPr>
        </p:nvSpPr>
        <p:spPr>
          <a:xfrm>
            <a:off x="2122119" y="725543"/>
            <a:ext cx="6496050" cy="4872038"/>
          </a:xfrm>
        </p:spPr>
        <p:txBody>
          <a:bodyPr/>
          <a:lstStyle>
            <a:lvl1pPr marL="0" indent="0">
              <a:buNone/>
              <a:defRPr sz="3800"/>
            </a:lvl1pPr>
            <a:lvl2pPr marL="540900" indent="0">
              <a:buNone/>
              <a:defRPr sz="3300"/>
            </a:lvl2pPr>
            <a:lvl3pPr marL="1081799" indent="0">
              <a:buNone/>
              <a:defRPr sz="2800"/>
            </a:lvl3pPr>
            <a:lvl4pPr marL="1622702" indent="0">
              <a:buNone/>
              <a:defRPr sz="2400"/>
            </a:lvl4pPr>
            <a:lvl5pPr marL="2163601" indent="0">
              <a:buNone/>
              <a:defRPr sz="2400"/>
            </a:lvl5pPr>
            <a:lvl6pPr marL="2704502" indent="0">
              <a:buNone/>
              <a:defRPr sz="2400"/>
            </a:lvl6pPr>
            <a:lvl7pPr marL="3245404" indent="0">
              <a:buNone/>
              <a:defRPr sz="2400"/>
            </a:lvl7pPr>
            <a:lvl8pPr marL="3786305" indent="0">
              <a:buNone/>
              <a:defRPr sz="2400"/>
            </a:lvl8pPr>
            <a:lvl9pPr marL="4327204" indent="0">
              <a:buNone/>
              <a:defRPr sz="2400"/>
            </a:lvl9pPr>
          </a:lstStyle>
          <a:p>
            <a:endParaRPr lang="el-GR"/>
          </a:p>
        </p:txBody>
      </p:sp>
      <p:sp>
        <p:nvSpPr>
          <p:cNvPr id="4" name="Text Placeholder 3"/>
          <p:cNvSpPr>
            <a:spLocks noGrp="1"/>
          </p:cNvSpPr>
          <p:nvPr>
            <p:ph type="body" sz="half" idx="2"/>
          </p:nvPr>
        </p:nvSpPr>
        <p:spPr>
          <a:xfrm>
            <a:off x="2122119" y="6355080"/>
            <a:ext cx="6496050" cy="952979"/>
          </a:xfrm>
        </p:spPr>
        <p:txBody>
          <a:bodyPr/>
          <a:lstStyle>
            <a:lvl1pPr marL="0" indent="0">
              <a:buNone/>
              <a:defRPr sz="1700"/>
            </a:lvl1pPr>
            <a:lvl2pPr marL="540900" indent="0">
              <a:buNone/>
              <a:defRPr sz="1400"/>
            </a:lvl2pPr>
            <a:lvl3pPr marL="1081799" indent="0">
              <a:buNone/>
              <a:defRPr sz="1200"/>
            </a:lvl3pPr>
            <a:lvl4pPr marL="1622702" indent="0">
              <a:buNone/>
              <a:defRPr sz="1100"/>
            </a:lvl4pPr>
            <a:lvl5pPr marL="2163601" indent="0">
              <a:buNone/>
              <a:defRPr sz="1100"/>
            </a:lvl5pPr>
            <a:lvl6pPr marL="2704502" indent="0">
              <a:buNone/>
              <a:defRPr sz="1100"/>
            </a:lvl6pPr>
            <a:lvl7pPr marL="3245404" indent="0">
              <a:buNone/>
              <a:defRPr sz="1100"/>
            </a:lvl7pPr>
            <a:lvl8pPr marL="3786305" indent="0">
              <a:buNone/>
              <a:defRPr sz="1100"/>
            </a:lvl8pPr>
            <a:lvl9pPr marL="4327204"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1C552EE3-C1F9-4E04-98AE-3A0BA72F093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C4956-8C58-4149-9775-70BB5168A12F}" type="slidenum">
              <a:rPr lang="en-US" smtClean="0"/>
              <a:t>‹#›</a:t>
            </a:fld>
            <a:endParaRPr lang="en-US"/>
          </a:p>
        </p:txBody>
      </p:sp>
    </p:spTree>
    <p:extLst>
      <p:ext uri="{BB962C8B-B14F-4D97-AF65-F5344CB8AC3E}">
        <p14:creationId xmlns:p14="http://schemas.microsoft.com/office/powerpoint/2010/main" val="740124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1341" y="325179"/>
            <a:ext cx="9744075" cy="1353344"/>
          </a:xfrm>
          <a:prstGeom prst="rect">
            <a:avLst/>
          </a:prstGeom>
        </p:spPr>
        <p:txBody>
          <a:bodyPr vert="horz" lIns="108177" tIns="54089" rIns="108177" bIns="54089"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541341" y="1894682"/>
            <a:ext cx="9744075" cy="5358866"/>
          </a:xfrm>
          <a:prstGeom prst="rect">
            <a:avLst/>
          </a:prstGeom>
        </p:spPr>
        <p:txBody>
          <a:bodyPr vert="horz" lIns="108177" tIns="54089" rIns="108177" bIns="540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541337" y="7526096"/>
            <a:ext cx="2526242" cy="432318"/>
          </a:xfrm>
          <a:prstGeom prst="rect">
            <a:avLst/>
          </a:prstGeom>
        </p:spPr>
        <p:txBody>
          <a:bodyPr vert="horz" lIns="108177" tIns="54089" rIns="108177" bIns="54089" rtlCol="0" anchor="ctr"/>
          <a:lstStyle>
            <a:lvl1pPr algn="l">
              <a:defRPr sz="1400">
                <a:solidFill>
                  <a:schemeClr val="tx1">
                    <a:tint val="75000"/>
                  </a:schemeClr>
                </a:solidFill>
              </a:defRPr>
            </a:lvl1pPr>
          </a:lstStyle>
          <a:p>
            <a:fld id="{1C552EE3-C1F9-4E04-98AE-3A0BA72F0934}" type="datetimeFigureOut">
              <a:rPr lang="en-US" smtClean="0"/>
              <a:t>9/24/2025</a:t>
            </a:fld>
            <a:endParaRPr lang="en-US"/>
          </a:p>
        </p:txBody>
      </p:sp>
      <p:sp>
        <p:nvSpPr>
          <p:cNvPr id="5" name="Footer Placeholder 4"/>
          <p:cNvSpPr>
            <a:spLocks noGrp="1"/>
          </p:cNvSpPr>
          <p:nvPr>
            <p:ph type="ftr" sz="quarter" idx="3"/>
          </p:nvPr>
        </p:nvSpPr>
        <p:spPr>
          <a:xfrm>
            <a:off x="3699143" y="7526096"/>
            <a:ext cx="3428471" cy="432318"/>
          </a:xfrm>
          <a:prstGeom prst="rect">
            <a:avLst/>
          </a:prstGeom>
        </p:spPr>
        <p:txBody>
          <a:bodyPr vert="horz" lIns="108177" tIns="54089" rIns="108177" bIns="54089" rtlCol="0" anchor="ctr"/>
          <a:lstStyle>
            <a:lvl1pPr algn="ctr">
              <a:defRPr sz="1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59171" y="7526096"/>
            <a:ext cx="2526242" cy="432318"/>
          </a:xfrm>
          <a:prstGeom prst="rect">
            <a:avLst/>
          </a:prstGeom>
        </p:spPr>
        <p:txBody>
          <a:bodyPr vert="horz" lIns="108177" tIns="54089" rIns="108177" bIns="54089" rtlCol="0" anchor="ctr"/>
          <a:lstStyle>
            <a:lvl1pPr algn="r">
              <a:defRPr sz="1400">
                <a:solidFill>
                  <a:schemeClr val="tx1">
                    <a:tint val="75000"/>
                  </a:schemeClr>
                </a:solidFill>
              </a:defRPr>
            </a:lvl1pPr>
          </a:lstStyle>
          <a:p>
            <a:fld id="{ACFC4956-8C58-4149-9775-70BB5168A12F}" type="slidenum">
              <a:rPr lang="en-US" smtClean="0"/>
              <a:t>‹#›</a:t>
            </a:fld>
            <a:endParaRPr lang="en-US"/>
          </a:p>
        </p:txBody>
      </p:sp>
    </p:spTree>
    <p:extLst>
      <p:ext uri="{BB962C8B-B14F-4D97-AF65-F5344CB8AC3E}">
        <p14:creationId xmlns:p14="http://schemas.microsoft.com/office/powerpoint/2010/main" val="241444038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1081799" rtl="0" eaLnBrk="1" latinLnBrk="0" hangingPunct="1">
        <a:spcBef>
          <a:spcPct val="0"/>
        </a:spcBef>
        <a:buNone/>
        <a:defRPr sz="5200" kern="1200">
          <a:solidFill>
            <a:schemeClr val="tx1"/>
          </a:solidFill>
          <a:latin typeface="+mj-lt"/>
          <a:ea typeface="+mj-ea"/>
          <a:cs typeface="+mj-cs"/>
        </a:defRPr>
      </a:lvl1pPr>
    </p:titleStyle>
    <p:bodyStyle>
      <a:lvl1pPr marL="405679" indent="-405679" algn="l" defTabSz="1081799"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78964" indent="-338063" algn="l" defTabSz="1081799"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52251" indent="-270449" algn="l" defTabSz="1081799" rtl="0" eaLnBrk="1" latinLnBrk="0" hangingPunct="1">
        <a:spcBef>
          <a:spcPct val="20000"/>
        </a:spcBef>
        <a:buFont typeface="Arial" pitchFamily="34" charset="0"/>
        <a:buChar char="•"/>
        <a:defRPr sz="2800" kern="1200">
          <a:solidFill>
            <a:schemeClr val="tx1"/>
          </a:solidFill>
          <a:latin typeface="+mn-lt"/>
          <a:ea typeface="+mn-ea"/>
          <a:cs typeface="+mn-cs"/>
        </a:defRPr>
      </a:lvl3pPr>
      <a:lvl4pPr marL="1893153" indent="-270449" algn="l" defTabSz="1081799"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34052" indent="-270449" algn="l" defTabSz="1081799"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74952" indent="-270449" algn="l" defTabSz="1081799"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15854" indent="-270449" algn="l" defTabSz="1081799"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56753" indent="-270449" algn="l" defTabSz="1081799"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597656" indent="-270449" algn="l" defTabSz="1081799"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el-GR"/>
      </a:defPPr>
      <a:lvl1pPr marL="0" algn="l" defTabSz="1081799" rtl="0" eaLnBrk="1" latinLnBrk="0" hangingPunct="1">
        <a:defRPr sz="2100" kern="1200">
          <a:solidFill>
            <a:schemeClr val="tx1"/>
          </a:solidFill>
          <a:latin typeface="+mn-lt"/>
          <a:ea typeface="+mn-ea"/>
          <a:cs typeface="+mn-cs"/>
        </a:defRPr>
      </a:lvl1pPr>
      <a:lvl2pPr marL="540900" algn="l" defTabSz="1081799" rtl="0" eaLnBrk="1" latinLnBrk="0" hangingPunct="1">
        <a:defRPr sz="2100" kern="1200">
          <a:solidFill>
            <a:schemeClr val="tx1"/>
          </a:solidFill>
          <a:latin typeface="+mn-lt"/>
          <a:ea typeface="+mn-ea"/>
          <a:cs typeface="+mn-cs"/>
        </a:defRPr>
      </a:lvl2pPr>
      <a:lvl3pPr marL="1081799" algn="l" defTabSz="1081799" rtl="0" eaLnBrk="1" latinLnBrk="0" hangingPunct="1">
        <a:defRPr sz="2100" kern="1200">
          <a:solidFill>
            <a:schemeClr val="tx1"/>
          </a:solidFill>
          <a:latin typeface="+mn-lt"/>
          <a:ea typeface="+mn-ea"/>
          <a:cs typeface="+mn-cs"/>
        </a:defRPr>
      </a:lvl3pPr>
      <a:lvl4pPr marL="1622702" algn="l" defTabSz="1081799" rtl="0" eaLnBrk="1" latinLnBrk="0" hangingPunct="1">
        <a:defRPr sz="2100" kern="1200">
          <a:solidFill>
            <a:schemeClr val="tx1"/>
          </a:solidFill>
          <a:latin typeface="+mn-lt"/>
          <a:ea typeface="+mn-ea"/>
          <a:cs typeface="+mn-cs"/>
        </a:defRPr>
      </a:lvl4pPr>
      <a:lvl5pPr marL="2163601" algn="l" defTabSz="1081799" rtl="0" eaLnBrk="1" latinLnBrk="0" hangingPunct="1">
        <a:defRPr sz="2100" kern="1200">
          <a:solidFill>
            <a:schemeClr val="tx1"/>
          </a:solidFill>
          <a:latin typeface="+mn-lt"/>
          <a:ea typeface="+mn-ea"/>
          <a:cs typeface="+mn-cs"/>
        </a:defRPr>
      </a:lvl5pPr>
      <a:lvl6pPr marL="2704502" algn="l" defTabSz="1081799" rtl="0" eaLnBrk="1" latinLnBrk="0" hangingPunct="1">
        <a:defRPr sz="2100" kern="1200">
          <a:solidFill>
            <a:schemeClr val="tx1"/>
          </a:solidFill>
          <a:latin typeface="+mn-lt"/>
          <a:ea typeface="+mn-ea"/>
          <a:cs typeface="+mn-cs"/>
        </a:defRPr>
      </a:lvl6pPr>
      <a:lvl7pPr marL="3245404" algn="l" defTabSz="1081799" rtl="0" eaLnBrk="1" latinLnBrk="0" hangingPunct="1">
        <a:defRPr sz="2100" kern="1200">
          <a:solidFill>
            <a:schemeClr val="tx1"/>
          </a:solidFill>
          <a:latin typeface="+mn-lt"/>
          <a:ea typeface="+mn-ea"/>
          <a:cs typeface="+mn-cs"/>
        </a:defRPr>
      </a:lvl7pPr>
      <a:lvl8pPr marL="3786305" algn="l" defTabSz="1081799" rtl="0" eaLnBrk="1" latinLnBrk="0" hangingPunct="1">
        <a:defRPr sz="2100" kern="1200">
          <a:solidFill>
            <a:schemeClr val="tx1"/>
          </a:solidFill>
          <a:latin typeface="+mn-lt"/>
          <a:ea typeface="+mn-ea"/>
          <a:cs typeface="+mn-cs"/>
        </a:defRPr>
      </a:lvl8pPr>
      <a:lvl9pPr marL="4327204" algn="l" defTabSz="1081799"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1341" y="325179"/>
            <a:ext cx="9744075" cy="1353344"/>
          </a:xfrm>
          <a:prstGeom prst="rect">
            <a:avLst/>
          </a:prstGeom>
        </p:spPr>
        <p:txBody>
          <a:bodyPr vert="horz" lIns="108177" tIns="54089" rIns="108177" bIns="54089"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541341" y="1894682"/>
            <a:ext cx="9744075" cy="5358866"/>
          </a:xfrm>
          <a:prstGeom prst="rect">
            <a:avLst/>
          </a:prstGeom>
        </p:spPr>
        <p:txBody>
          <a:bodyPr vert="horz" lIns="108177" tIns="54089" rIns="108177" bIns="540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541337" y="7526096"/>
            <a:ext cx="2526242" cy="432318"/>
          </a:xfrm>
          <a:prstGeom prst="rect">
            <a:avLst/>
          </a:prstGeom>
        </p:spPr>
        <p:txBody>
          <a:bodyPr vert="horz" lIns="108177" tIns="54089" rIns="108177" bIns="54089" rtlCol="0" anchor="ctr"/>
          <a:lstStyle>
            <a:lvl1pPr algn="l">
              <a:defRPr sz="1399">
                <a:solidFill>
                  <a:schemeClr val="tx1">
                    <a:tint val="75000"/>
                  </a:schemeClr>
                </a:solidFill>
              </a:defRPr>
            </a:lvl1pPr>
          </a:lstStyle>
          <a:p>
            <a:fld id="{1C552EE3-C1F9-4E04-98AE-3A0BA72F0934}" type="datetimeFigureOut">
              <a:rPr lang="en-US" smtClean="0"/>
              <a:t>9/24/2025</a:t>
            </a:fld>
            <a:endParaRPr lang="en-US"/>
          </a:p>
        </p:txBody>
      </p:sp>
      <p:sp>
        <p:nvSpPr>
          <p:cNvPr id="5" name="Footer Placeholder 4"/>
          <p:cNvSpPr>
            <a:spLocks noGrp="1"/>
          </p:cNvSpPr>
          <p:nvPr>
            <p:ph type="ftr" sz="quarter" idx="3"/>
          </p:nvPr>
        </p:nvSpPr>
        <p:spPr>
          <a:xfrm>
            <a:off x="3699143" y="7526096"/>
            <a:ext cx="3428471" cy="432318"/>
          </a:xfrm>
          <a:prstGeom prst="rect">
            <a:avLst/>
          </a:prstGeom>
        </p:spPr>
        <p:txBody>
          <a:bodyPr vert="horz" lIns="108177" tIns="54089" rIns="108177" bIns="54089" rtlCol="0" anchor="ctr"/>
          <a:lstStyle>
            <a:lvl1pPr algn="ctr">
              <a:defRPr sz="13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59171" y="7526096"/>
            <a:ext cx="2526242" cy="432318"/>
          </a:xfrm>
          <a:prstGeom prst="rect">
            <a:avLst/>
          </a:prstGeom>
        </p:spPr>
        <p:txBody>
          <a:bodyPr vert="horz" lIns="108177" tIns="54089" rIns="108177" bIns="54089" rtlCol="0" anchor="ctr"/>
          <a:lstStyle>
            <a:lvl1pPr algn="r">
              <a:defRPr sz="1399">
                <a:solidFill>
                  <a:schemeClr val="tx1">
                    <a:tint val="75000"/>
                  </a:schemeClr>
                </a:solidFill>
              </a:defRPr>
            </a:lvl1pPr>
          </a:lstStyle>
          <a:p>
            <a:fld id="{ACFC4956-8C58-4149-9775-70BB5168A12F}" type="slidenum">
              <a:rPr lang="en-US" smtClean="0"/>
              <a:t>‹#›</a:t>
            </a:fld>
            <a:endParaRPr lang="en-US"/>
          </a:p>
        </p:txBody>
      </p:sp>
    </p:spTree>
    <p:extLst>
      <p:ext uri="{BB962C8B-B14F-4D97-AF65-F5344CB8AC3E}">
        <p14:creationId xmlns:p14="http://schemas.microsoft.com/office/powerpoint/2010/main" val="1319151363"/>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1081805" rtl="0" eaLnBrk="1" latinLnBrk="0" hangingPunct="1">
        <a:spcBef>
          <a:spcPct val="0"/>
        </a:spcBef>
        <a:buNone/>
        <a:defRPr sz="5200" kern="1200">
          <a:solidFill>
            <a:schemeClr val="tx1"/>
          </a:solidFill>
          <a:latin typeface="+mj-lt"/>
          <a:ea typeface="+mj-ea"/>
          <a:cs typeface="+mj-cs"/>
        </a:defRPr>
      </a:lvl1pPr>
    </p:titleStyle>
    <p:bodyStyle>
      <a:lvl1pPr marL="405681" indent="-405681" algn="l" defTabSz="1081805" rtl="0" eaLnBrk="1" latinLnBrk="0" hangingPunct="1">
        <a:spcBef>
          <a:spcPct val="20000"/>
        </a:spcBef>
        <a:buFont typeface="Arial" pitchFamily="34" charset="0"/>
        <a:buChar char="•"/>
        <a:defRPr sz="3799" kern="1200">
          <a:solidFill>
            <a:schemeClr val="tx1"/>
          </a:solidFill>
          <a:latin typeface="+mn-lt"/>
          <a:ea typeface="+mn-ea"/>
          <a:cs typeface="+mn-cs"/>
        </a:defRPr>
      </a:lvl1pPr>
      <a:lvl2pPr marL="878970" indent="-338065" algn="l" defTabSz="1081805"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52259" indent="-270450" algn="l" defTabSz="1081805" rtl="0" eaLnBrk="1" latinLnBrk="0" hangingPunct="1">
        <a:spcBef>
          <a:spcPct val="20000"/>
        </a:spcBef>
        <a:buFont typeface="Arial" pitchFamily="34" charset="0"/>
        <a:buChar char="•"/>
        <a:defRPr sz="2800" kern="1200">
          <a:solidFill>
            <a:schemeClr val="tx1"/>
          </a:solidFill>
          <a:latin typeface="+mn-lt"/>
          <a:ea typeface="+mn-ea"/>
          <a:cs typeface="+mn-cs"/>
        </a:defRPr>
      </a:lvl3pPr>
      <a:lvl4pPr marL="1893165" indent="-270450" algn="l" defTabSz="1081805"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34067" indent="-270450" algn="l" defTabSz="1081805"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74970" indent="-270450" algn="l" defTabSz="1081805"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15876" indent="-270450" algn="l" defTabSz="1081805"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56779" indent="-270450" algn="l" defTabSz="1081805"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597685" indent="-270450" algn="l" defTabSz="1081805"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el-GR"/>
      </a:defPPr>
      <a:lvl1pPr marL="0" algn="l" defTabSz="1081805" rtl="0" eaLnBrk="1" latinLnBrk="0" hangingPunct="1">
        <a:defRPr sz="2100" kern="1200">
          <a:solidFill>
            <a:schemeClr val="tx1"/>
          </a:solidFill>
          <a:latin typeface="+mn-lt"/>
          <a:ea typeface="+mn-ea"/>
          <a:cs typeface="+mn-cs"/>
        </a:defRPr>
      </a:lvl1pPr>
      <a:lvl2pPr marL="540903" algn="l" defTabSz="1081805" rtl="0" eaLnBrk="1" latinLnBrk="0" hangingPunct="1">
        <a:defRPr sz="2100" kern="1200">
          <a:solidFill>
            <a:schemeClr val="tx1"/>
          </a:solidFill>
          <a:latin typeface="+mn-lt"/>
          <a:ea typeface="+mn-ea"/>
          <a:cs typeface="+mn-cs"/>
        </a:defRPr>
      </a:lvl2pPr>
      <a:lvl3pPr marL="1081805" algn="l" defTabSz="1081805" rtl="0" eaLnBrk="1" latinLnBrk="0" hangingPunct="1">
        <a:defRPr sz="2100" kern="1200">
          <a:solidFill>
            <a:schemeClr val="tx1"/>
          </a:solidFill>
          <a:latin typeface="+mn-lt"/>
          <a:ea typeface="+mn-ea"/>
          <a:cs typeface="+mn-cs"/>
        </a:defRPr>
      </a:lvl3pPr>
      <a:lvl4pPr marL="1622712" algn="l" defTabSz="1081805" rtl="0" eaLnBrk="1" latinLnBrk="0" hangingPunct="1">
        <a:defRPr sz="2100" kern="1200">
          <a:solidFill>
            <a:schemeClr val="tx1"/>
          </a:solidFill>
          <a:latin typeface="+mn-lt"/>
          <a:ea typeface="+mn-ea"/>
          <a:cs typeface="+mn-cs"/>
        </a:defRPr>
      </a:lvl4pPr>
      <a:lvl5pPr marL="2163614" algn="l" defTabSz="1081805" rtl="0" eaLnBrk="1" latinLnBrk="0" hangingPunct="1">
        <a:defRPr sz="2100" kern="1200">
          <a:solidFill>
            <a:schemeClr val="tx1"/>
          </a:solidFill>
          <a:latin typeface="+mn-lt"/>
          <a:ea typeface="+mn-ea"/>
          <a:cs typeface="+mn-cs"/>
        </a:defRPr>
      </a:lvl5pPr>
      <a:lvl6pPr marL="2704519" algn="l" defTabSz="1081805" rtl="0" eaLnBrk="1" latinLnBrk="0" hangingPunct="1">
        <a:defRPr sz="2100" kern="1200">
          <a:solidFill>
            <a:schemeClr val="tx1"/>
          </a:solidFill>
          <a:latin typeface="+mn-lt"/>
          <a:ea typeface="+mn-ea"/>
          <a:cs typeface="+mn-cs"/>
        </a:defRPr>
      </a:lvl6pPr>
      <a:lvl7pPr marL="3245425" algn="l" defTabSz="1081805" rtl="0" eaLnBrk="1" latinLnBrk="0" hangingPunct="1">
        <a:defRPr sz="2100" kern="1200">
          <a:solidFill>
            <a:schemeClr val="tx1"/>
          </a:solidFill>
          <a:latin typeface="+mn-lt"/>
          <a:ea typeface="+mn-ea"/>
          <a:cs typeface="+mn-cs"/>
        </a:defRPr>
      </a:lvl7pPr>
      <a:lvl8pPr marL="3786329" algn="l" defTabSz="1081805" rtl="0" eaLnBrk="1" latinLnBrk="0" hangingPunct="1">
        <a:defRPr sz="2100" kern="1200">
          <a:solidFill>
            <a:schemeClr val="tx1"/>
          </a:solidFill>
          <a:latin typeface="+mn-lt"/>
          <a:ea typeface="+mn-ea"/>
          <a:cs typeface="+mn-cs"/>
        </a:defRPr>
      </a:lvl8pPr>
      <a:lvl9pPr marL="4327231" algn="l" defTabSz="1081805"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7.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ubtitle 2">
            <a:extLst>
              <a:ext uri="{FF2B5EF4-FFF2-40B4-BE49-F238E27FC236}">
                <a16:creationId xmlns:a16="http://schemas.microsoft.com/office/drawing/2014/main" id="{10EB87EF-4871-4EA7-B279-BA66A54866AE}"/>
              </a:ext>
            </a:extLst>
          </p:cNvPr>
          <p:cNvSpPr>
            <a:spLocks noGrp="1"/>
          </p:cNvSpPr>
          <p:nvPr>
            <p:ph type="subTitle" idx="1"/>
          </p:nvPr>
        </p:nvSpPr>
        <p:spPr>
          <a:xfrm>
            <a:off x="333374" y="3478902"/>
            <a:ext cx="10160002" cy="1162257"/>
          </a:xfrm>
        </p:spPr>
        <p:txBody>
          <a:bodyPr>
            <a:normAutofit/>
          </a:bodyPr>
          <a:lstStyle/>
          <a:p>
            <a:pPr eaLnBrk="1" hangingPunct="1"/>
            <a:r>
              <a:rPr lang="el-GR" altLang="en-US" sz="3315" b="1" dirty="0">
                <a:solidFill>
                  <a:schemeClr val="tx2">
                    <a:lumMod val="75000"/>
                  </a:schemeClr>
                </a:solidFill>
                <a:cs typeface="Arial" panose="020B0604020202020204" pitchFamily="34" charset="0"/>
              </a:rPr>
              <a:t>Έρευνα στον Δήμο Αθήνας Αποδοχή </a:t>
            </a:r>
            <a:r>
              <a:rPr lang="en-US" altLang="en-US" sz="3315" b="1" dirty="0" err="1">
                <a:solidFill>
                  <a:schemeClr val="tx2">
                    <a:lumMod val="75000"/>
                  </a:schemeClr>
                </a:solidFill>
                <a:cs typeface="Arial" panose="020B0604020202020204" pitchFamily="34" charset="0"/>
              </a:rPr>
              <a:t>Έ</a:t>
            </a:r>
            <a:r>
              <a:rPr lang="el-GR" altLang="en-US" sz="3315" b="1" dirty="0" err="1">
                <a:solidFill>
                  <a:schemeClr val="tx2">
                    <a:lumMod val="75000"/>
                  </a:schemeClr>
                </a:solidFill>
                <a:cs typeface="Arial" panose="020B0604020202020204" pitchFamily="34" charset="0"/>
              </a:rPr>
              <a:t>ργου</a:t>
            </a:r>
            <a:r>
              <a:rPr lang="el-GR" altLang="en-US" sz="3315" b="1" dirty="0">
                <a:solidFill>
                  <a:schemeClr val="tx2">
                    <a:lumMod val="75000"/>
                  </a:schemeClr>
                </a:solidFill>
                <a:cs typeface="Arial" panose="020B0604020202020204" pitchFamily="34" charset="0"/>
              </a:rPr>
              <a:t> Δημοτικής Αρχής, Πολιτικοί συσχετισμοί </a:t>
            </a:r>
          </a:p>
          <a:p>
            <a:pPr eaLnBrk="1" hangingPunct="1"/>
            <a:endParaRPr lang="en-US" altLang="en-US" sz="2605" b="1" dirty="0"/>
          </a:p>
        </p:txBody>
      </p:sp>
      <p:pic>
        <p:nvPicPr>
          <p:cNvPr id="4100" name="Picture 5" descr="Εικόνα που περιέχει λογότυπο, γραμματοσειρά, γραφικά, κείμενο&#10;&#10;Περιγραφή που δημιουργήθηκε αυτόματα">
            <a:extLst>
              <a:ext uri="{FF2B5EF4-FFF2-40B4-BE49-F238E27FC236}">
                <a16:creationId xmlns:a16="http://schemas.microsoft.com/office/drawing/2014/main" id="{0666FA0C-25AE-4FAD-BF92-FFC536E6CC0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3299" y="248113"/>
            <a:ext cx="5315634" cy="2768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102" name="TextBox 8">
            <a:extLst>
              <a:ext uri="{FF2B5EF4-FFF2-40B4-BE49-F238E27FC236}">
                <a16:creationId xmlns:a16="http://schemas.microsoft.com/office/drawing/2014/main" id="{ABA8C00B-F90B-D44B-07D5-15027F58FF6D}"/>
              </a:ext>
            </a:extLst>
          </p:cNvPr>
          <p:cNvGraphicFramePr/>
          <p:nvPr>
            <p:extLst>
              <p:ext uri="{D42A27DB-BD31-4B8C-83A1-F6EECF244321}">
                <p14:modId xmlns:p14="http://schemas.microsoft.com/office/powerpoint/2010/main" val="1686022158"/>
              </p:ext>
            </p:extLst>
          </p:nvPr>
        </p:nvGraphicFramePr>
        <p:xfrm>
          <a:off x="1377387" y="5000263"/>
          <a:ext cx="7847636" cy="24292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399EB-9F04-C588-00D7-8C20E942667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02B79F91-92CC-D7F7-1521-5FE9F339D8E2}"/>
              </a:ext>
            </a:extLst>
          </p:cNvPr>
          <p:cNvSpPr>
            <a:spLocks noGrp="1"/>
          </p:cNvSpPr>
          <p:nvPr>
            <p:ph type="title"/>
          </p:nvPr>
        </p:nvSpPr>
        <p:spPr>
          <a:xfrm>
            <a:off x="569411" y="106315"/>
            <a:ext cx="9679819" cy="1004855"/>
          </a:xfrm>
        </p:spPr>
        <p:txBody>
          <a:bodyPr>
            <a:noAutofit/>
          </a:bodyPr>
          <a:lstStyle/>
          <a:p>
            <a:pPr marL="228600" algn="l">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Από το μέχρι σήμερα έργο του Δημάρχου Χάρη Δούκα, πιστεύετε ότι θα έχει καλύτερα αποτελέσματα από τον προηγούμενο Δήμαρχο Κώστα Μπακογιάννη; </a:t>
            </a:r>
            <a:br>
              <a:rPr lang="el-GR" sz="2000" b="1" kern="100" dirty="0">
                <a:solidFill>
                  <a:schemeClr val="tx2">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b="1" dirty="0">
              <a:solidFill>
                <a:schemeClr val="tx2">
                  <a:lumMod val="75000"/>
                </a:schemeClr>
              </a:solidFill>
            </a:endParaRPr>
          </a:p>
        </p:txBody>
      </p:sp>
      <p:graphicFrame>
        <p:nvGraphicFramePr>
          <p:cNvPr id="3" name="Chart 10">
            <a:extLst>
              <a:ext uri="{FF2B5EF4-FFF2-40B4-BE49-F238E27FC236}">
                <a16:creationId xmlns:a16="http://schemas.microsoft.com/office/drawing/2014/main" id="{83BF851D-70CF-84B6-3904-AB3BEEEA3AA3}"/>
              </a:ext>
            </a:extLst>
          </p:cNvPr>
          <p:cNvGraphicFramePr>
            <a:graphicFrameLocks noGrp="1"/>
          </p:cNvGraphicFramePr>
          <p:nvPr>
            <p:ph idx="1"/>
          </p:nvPr>
        </p:nvGraphicFramePr>
        <p:xfrm>
          <a:off x="541338" y="1338263"/>
          <a:ext cx="9955473" cy="5915025"/>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6">
            <a:extLst>
              <a:ext uri="{FF2B5EF4-FFF2-40B4-BE49-F238E27FC236}">
                <a16:creationId xmlns:a16="http://schemas.microsoft.com/office/drawing/2014/main" id="{3CE51D76-C678-983E-B1BA-D1018A11D06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Political.gr | Kallithéa">
            <a:extLst>
              <a:ext uri="{FF2B5EF4-FFF2-40B4-BE49-F238E27FC236}">
                <a16:creationId xmlns:a16="http://schemas.microsoft.com/office/drawing/2014/main" id="{0DAF2C52-9C6D-E083-7A7C-118014DBF4D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3215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B1331-3BFC-6DA0-231B-43DD0F1C534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89479D7-758E-D504-E089-EA5581790C2B}"/>
              </a:ext>
            </a:extLst>
          </p:cNvPr>
          <p:cNvSpPr>
            <a:spLocks noGrp="1"/>
          </p:cNvSpPr>
          <p:nvPr>
            <p:ph type="title"/>
          </p:nvPr>
        </p:nvSpPr>
        <p:spPr>
          <a:xfrm>
            <a:off x="569411" y="106315"/>
            <a:ext cx="9679819" cy="912257"/>
          </a:xfrm>
        </p:spPr>
        <p:txBody>
          <a:bodyPr>
            <a:normAutofit/>
          </a:bodyPr>
          <a:lstStyle/>
          <a:p>
            <a:pPr marL="228600">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Ποια είναι η άποψή σας για τους επικεφαλής των παρατάξεων της Αντιπολίτευσης...</a:t>
            </a:r>
            <a:br>
              <a:rPr lang="el-GR" sz="2000" b="1" kern="100" dirty="0">
                <a:solidFill>
                  <a:schemeClr val="tx2">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b="1" dirty="0">
              <a:solidFill>
                <a:schemeClr val="tx2">
                  <a:lumMod val="75000"/>
                </a:schemeClr>
              </a:solidFill>
            </a:endParaRPr>
          </a:p>
        </p:txBody>
      </p:sp>
      <p:graphicFrame>
        <p:nvGraphicFramePr>
          <p:cNvPr id="3" name="Chart 7">
            <a:extLst>
              <a:ext uri="{FF2B5EF4-FFF2-40B4-BE49-F238E27FC236}">
                <a16:creationId xmlns:a16="http://schemas.microsoft.com/office/drawing/2014/main" id="{17D1122E-3F0F-E7EB-8530-78AFC89AF6E5}"/>
              </a:ext>
            </a:extLst>
          </p:cNvPr>
          <p:cNvGraphicFramePr>
            <a:graphicFrameLocks noGrp="1"/>
          </p:cNvGraphicFramePr>
          <p:nvPr>
            <p:ph idx="1"/>
            <p:extLst>
              <p:ext uri="{D42A27DB-BD31-4B8C-83A1-F6EECF244321}">
                <p14:modId xmlns:p14="http://schemas.microsoft.com/office/powerpoint/2010/main" val="791930166"/>
              </p:ext>
            </p:extLst>
          </p:nvPr>
        </p:nvGraphicFramePr>
        <p:xfrm>
          <a:off x="541338" y="1338263"/>
          <a:ext cx="9744075" cy="5915025"/>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6">
            <a:extLst>
              <a:ext uri="{FF2B5EF4-FFF2-40B4-BE49-F238E27FC236}">
                <a16:creationId xmlns:a16="http://schemas.microsoft.com/office/drawing/2014/main" id="{A777CBA1-806F-5050-6214-DE2FDEB1B5F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Political.gr | Kallithéa">
            <a:extLst>
              <a:ext uri="{FF2B5EF4-FFF2-40B4-BE49-F238E27FC236}">
                <a16:creationId xmlns:a16="http://schemas.microsoft.com/office/drawing/2014/main" id="{7464E20D-22A5-EEC5-1CA9-A8336AB6947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575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3616D-CCD2-1736-A47D-ED376AA0EBEC}"/>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E21846A-9852-38DC-56B0-59E76FF2F6FC}"/>
              </a:ext>
            </a:extLst>
          </p:cNvPr>
          <p:cNvSpPr>
            <a:spLocks noGrp="1"/>
          </p:cNvSpPr>
          <p:nvPr>
            <p:ph type="title"/>
          </p:nvPr>
        </p:nvSpPr>
        <p:spPr>
          <a:xfrm>
            <a:off x="569411" y="106315"/>
            <a:ext cx="9679819" cy="912257"/>
          </a:xfrm>
        </p:spPr>
        <p:txBody>
          <a:bodyPr>
            <a:normAutofit/>
          </a:bodyPr>
          <a:lstStyle/>
          <a:p>
            <a:pPr marL="228600">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rPr>
              <a:t>Ποιο κόμμα θα ψηφίζατε αν είχαμε πρόωρες Βουλευτικές εκλογές;</a:t>
            </a:r>
            <a:endParaRPr lang="en-US" sz="2000" b="1" dirty="0">
              <a:solidFill>
                <a:schemeClr val="tx2">
                  <a:lumMod val="75000"/>
                </a:schemeClr>
              </a:solidFill>
            </a:endParaRPr>
          </a:p>
        </p:txBody>
      </p:sp>
      <p:graphicFrame>
        <p:nvGraphicFramePr>
          <p:cNvPr id="5" name="Chart 12">
            <a:extLst>
              <a:ext uri="{FF2B5EF4-FFF2-40B4-BE49-F238E27FC236}">
                <a16:creationId xmlns:a16="http://schemas.microsoft.com/office/drawing/2014/main" id="{00000000-0008-0000-0000-00000D000000}"/>
              </a:ext>
            </a:extLst>
          </p:cNvPr>
          <p:cNvGraphicFramePr>
            <a:graphicFrameLocks noGrp="1"/>
          </p:cNvGraphicFramePr>
          <p:nvPr>
            <p:ph idx="1"/>
            <p:extLst>
              <p:ext uri="{D42A27DB-BD31-4B8C-83A1-F6EECF244321}">
                <p14:modId xmlns:p14="http://schemas.microsoft.com/office/powerpoint/2010/main" val="2182780930"/>
              </p:ext>
            </p:extLst>
          </p:nvPr>
        </p:nvGraphicFramePr>
        <p:xfrm>
          <a:off x="541338" y="1895475"/>
          <a:ext cx="9744075" cy="5357813"/>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6">
            <a:extLst>
              <a:ext uri="{FF2B5EF4-FFF2-40B4-BE49-F238E27FC236}">
                <a16:creationId xmlns:a16="http://schemas.microsoft.com/office/drawing/2014/main" id="{E4F5EA44-9688-E77D-08E4-E204FB557F2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descr="Political.gr | Kallithéa">
            <a:extLst>
              <a:ext uri="{FF2B5EF4-FFF2-40B4-BE49-F238E27FC236}">
                <a16:creationId xmlns:a16="http://schemas.microsoft.com/office/drawing/2014/main" id="{B8336163-89C1-A771-474C-1285F799E74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7966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3D77C-4815-F31D-EC9C-9D80F5997EB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DCC2D57-B091-58D7-58FC-0A5EE18CC3E1}"/>
              </a:ext>
            </a:extLst>
          </p:cNvPr>
          <p:cNvSpPr>
            <a:spLocks noGrp="1"/>
          </p:cNvSpPr>
          <p:nvPr>
            <p:ph type="title"/>
          </p:nvPr>
        </p:nvSpPr>
        <p:spPr>
          <a:xfrm>
            <a:off x="569411" y="106315"/>
            <a:ext cx="9679819" cy="946981"/>
          </a:xfrm>
        </p:spPr>
        <p:txBody>
          <a:bodyPr>
            <a:normAutofit/>
          </a:bodyPr>
          <a:lstStyle/>
          <a:p>
            <a:pPr marL="228600">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rPr>
              <a:t>Ποιο κόμμα θα ψηφίζατε αν είχαμε πρόωρες Βουλευτικές εκλογές;</a:t>
            </a:r>
            <a:br>
              <a:rPr lang="en-US" sz="2000" b="1" kern="0" dirty="0">
                <a:solidFill>
                  <a:schemeClr val="tx2">
                    <a:lumMod val="75000"/>
                  </a:schemeClr>
                </a:solidFill>
                <a:effectLst/>
                <a:latin typeface="Times New Roman" panose="02020603050405020304" pitchFamily="18" charset="0"/>
                <a:ea typeface="Times New Roman" panose="02020603050405020304" pitchFamily="18" charset="0"/>
              </a:rPr>
            </a:br>
            <a:r>
              <a:rPr lang="el-GR" sz="2000" b="1" kern="0" dirty="0" err="1">
                <a:solidFill>
                  <a:schemeClr val="tx2">
                    <a:lumMod val="60000"/>
                    <a:lumOff val="40000"/>
                  </a:schemeClr>
                </a:solidFill>
                <a:effectLst/>
                <a:latin typeface="Times New Roman" panose="02020603050405020304" pitchFamily="18" charset="0"/>
                <a:ea typeface="Times New Roman" panose="02020603050405020304" pitchFamily="18" charset="0"/>
              </a:rPr>
              <a:t>Επι</a:t>
            </a:r>
            <a:r>
              <a:rPr lang="el-GR" sz="2000" b="1" kern="0" dirty="0">
                <a:solidFill>
                  <a:schemeClr val="tx2">
                    <a:lumMod val="60000"/>
                    <a:lumOff val="40000"/>
                  </a:schemeClr>
                </a:solidFill>
                <a:effectLst/>
                <a:latin typeface="Times New Roman" panose="02020603050405020304" pitchFamily="18" charset="0"/>
                <a:ea typeface="Times New Roman" panose="02020603050405020304" pitchFamily="18" charset="0"/>
              </a:rPr>
              <a:t> των εγκύρων</a:t>
            </a:r>
            <a:endParaRPr lang="en-US" sz="2000" b="1" dirty="0">
              <a:solidFill>
                <a:schemeClr val="tx2">
                  <a:lumMod val="60000"/>
                  <a:lumOff val="40000"/>
                </a:schemeClr>
              </a:solidFill>
            </a:endParaRPr>
          </a:p>
        </p:txBody>
      </p:sp>
      <p:graphicFrame>
        <p:nvGraphicFramePr>
          <p:cNvPr id="6" name="Chart 13">
            <a:extLst>
              <a:ext uri="{FF2B5EF4-FFF2-40B4-BE49-F238E27FC236}">
                <a16:creationId xmlns:a16="http://schemas.microsoft.com/office/drawing/2014/main" id="{00000000-0008-0000-0000-00000E000000}"/>
              </a:ext>
            </a:extLst>
          </p:cNvPr>
          <p:cNvGraphicFramePr>
            <a:graphicFrameLocks noGrp="1"/>
          </p:cNvGraphicFramePr>
          <p:nvPr>
            <p:ph idx="1"/>
            <p:extLst>
              <p:ext uri="{D42A27DB-BD31-4B8C-83A1-F6EECF244321}">
                <p14:modId xmlns:p14="http://schemas.microsoft.com/office/powerpoint/2010/main" val="672884082"/>
              </p:ext>
            </p:extLst>
          </p:nvPr>
        </p:nvGraphicFramePr>
        <p:xfrm>
          <a:off x="541338" y="1895475"/>
          <a:ext cx="9744075" cy="5357813"/>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6">
            <a:extLst>
              <a:ext uri="{FF2B5EF4-FFF2-40B4-BE49-F238E27FC236}">
                <a16:creationId xmlns:a16="http://schemas.microsoft.com/office/drawing/2014/main" id="{6091799D-03AD-4610-D1E6-F83D19A8308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descr="Political.gr | Kallithéa">
            <a:extLst>
              <a:ext uri="{FF2B5EF4-FFF2-40B4-BE49-F238E27FC236}">
                <a16:creationId xmlns:a16="http://schemas.microsoft.com/office/drawing/2014/main" id="{728B8D71-5352-313B-FFAB-6DDD621231B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5391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1D0A2-8DAA-8A0A-7F16-D8259F962FB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1C464AA-0AB2-8391-EDD7-8E05D2DB2E75}"/>
              </a:ext>
            </a:extLst>
          </p:cNvPr>
          <p:cNvSpPr>
            <a:spLocks noGrp="1"/>
          </p:cNvSpPr>
          <p:nvPr>
            <p:ph type="title"/>
          </p:nvPr>
        </p:nvSpPr>
        <p:spPr>
          <a:xfrm>
            <a:off x="569411" y="106315"/>
            <a:ext cx="9679819" cy="1120601"/>
          </a:xfrm>
        </p:spPr>
        <p:txBody>
          <a:bodyPr>
            <a:normAutofit/>
          </a:bodyPr>
          <a:lstStyle/>
          <a:p>
            <a:pPr marL="228600">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rPr>
              <a:t>Ποιο κόμμα θα ψηφίζατε αν είχαμε πρόωρες Βουλευτικές εκλογές;</a:t>
            </a:r>
            <a:br>
              <a:rPr lang="el-GR" sz="2000" b="1" kern="0" dirty="0">
                <a:solidFill>
                  <a:schemeClr val="tx2">
                    <a:lumMod val="75000"/>
                  </a:schemeClr>
                </a:solidFill>
                <a:effectLst/>
                <a:latin typeface="Times New Roman" panose="02020603050405020304" pitchFamily="18" charset="0"/>
                <a:ea typeface="Times New Roman" panose="02020603050405020304" pitchFamily="18" charset="0"/>
              </a:rPr>
            </a:br>
            <a:r>
              <a:rPr lang="el-GR" sz="2000" b="1" kern="0" dirty="0">
                <a:solidFill>
                  <a:schemeClr val="tx2">
                    <a:lumMod val="60000"/>
                    <a:lumOff val="40000"/>
                  </a:schemeClr>
                </a:solidFill>
                <a:effectLst/>
                <a:latin typeface="Times New Roman" panose="02020603050405020304" pitchFamily="18" charset="0"/>
                <a:ea typeface="Times New Roman" panose="02020603050405020304" pitchFamily="18" charset="0"/>
              </a:rPr>
              <a:t>Εκτίμηση</a:t>
            </a:r>
            <a:endParaRPr lang="en-US" sz="2000" b="1" dirty="0">
              <a:solidFill>
                <a:schemeClr val="tx2">
                  <a:lumMod val="60000"/>
                  <a:lumOff val="40000"/>
                </a:schemeClr>
              </a:solidFill>
            </a:endParaRPr>
          </a:p>
        </p:txBody>
      </p:sp>
      <p:graphicFrame>
        <p:nvGraphicFramePr>
          <p:cNvPr id="5" name="Chart 14">
            <a:extLst>
              <a:ext uri="{FF2B5EF4-FFF2-40B4-BE49-F238E27FC236}">
                <a16:creationId xmlns:a16="http://schemas.microsoft.com/office/drawing/2014/main" id="{00000000-0008-0000-0000-00000F000000}"/>
              </a:ext>
            </a:extLst>
          </p:cNvPr>
          <p:cNvGraphicFramePr>
            <a:graphicFrameLocks noGrp="1"/>
          </p:cNvGraphicFramePr>
          <p:nvPr>
            <p:ph idx="1"/>
            <p:extLst>
              <p:ext uri="{D42A27DB-BD31-4B8C-83A1-F6EECF244321}">
                <p14:modId xmlns:p14="http://schemas.microsoft.com/office/powerpoint/2010/main" val="970605744"/>
              </p:ext>
            </p:extLst>
          </p:nvPr>
        </p:nvGraphicFramePr>
        <p:xfrm>
          <a:off x="541338" y="1895475"/>
          <a:ext cx="9744075" cy="5357813"/>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6">
            <a:extLst>
              <a:ext uri="{FF2B5EF4-FFF2-40B4-BE49-F238E27FC236}">
                <a16:creationId xmlns:a16="http://schemas.microsoft.com/office/drawing/2014/main" id="{7760B8F3-E1BE-07EB-26F6-6E21B9454F7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descr="Political.gr | Kallithéa">
            <a:extLst>
              <a:ext uri="{FF2B5EF4-FFF2-40B4-BE49-F238E27FC236}">
                <a16:creationId xmlns:a16="http://schemas.microsoft.com/office/drawing/2014/main" id="{04B7F8A5-039D-FAB6-F7DC-8F4E796354D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5928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C9839C-7810-4604-948A-F6E68C4C7FB3}"/>
              </a:ext>
            </a:extLst>
          </p:cNvPr>
          <p:cNvSpPr>
            <a:spLocks noGrp="1"/>
          </p:cNvSpPr>
          <p:nvPr>
            <p:ph type="title"/>
          </p:nvPr>
        </p:nvSpPr>
        <p:spPr>
          <a:xfrm>
            <a:off x="567340" y="1003111"/>
            <a:ext cx="3171842" cy="3984854"/>
          </a:xfrm>
        </p:spPr>
        <p:txBody>
          <a:bodyPr vert="horz" lIns="91440" tIns="45720" rIns="91440" bIns="45720" rtlCol="0" anchor="b">
            <a:normAutofit/>
          </a:bodyPr>
          <a:lstStyle/>
          <a:p>
            <a:pPr defTabSz="914406">
              <a:lnSpc>
                <a:spcPct val="90000"/>
              </a:lnSpc>
              <a:defRPr/>
            </a:pPr>
            <a:r>
              <a:rPr lang="en-US" sz="3700" b="0" dirty="0">
                <a:solidFill>
                  <a:schemeClr val="tx2">
                    <a:lumMod val="75000"/>
                  </a:schemeClr>
                </a:solidFill>
              </a:rPr>
              <a:t>ΤΕΛΟΣ ΠΑΡΟΥΣΙΑΣΗΣ</a:t>
            </a:r>
          </a:p>
        </p:txBody>
      </p:sp>
      <p:pic>
        <p:nvPicPr>
          <p:cNvPr id="3" name="Picture 6">
            <a:extLst>
              <a:ext uri="{FF2B5EF4-FFF2-40B4-BE49-F238E27FC236}">
                <a16:creationId xmlns:a16="http://schemas.microsoft.com/office/drawing/2014/main" id="{09700C72-8C7A-4CA8-B670-A8F75EE1902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2" descr="Political.gr | Kallithéa">
            <a:extLst>
              <a:ext uri="{FF2B5EF4-FFF2-40B4-BE49-F238E27FC236}">
                <a16:creationId xmlns:a16="http://schemas.microsoft.com/office/drawing/2014/main" id="{B66DC0FB-37EB-BAD5-9186-6175298D852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C796E79-F30F-585F-C328-A2C01963088C}"/>
              </a:ext>
            </a:extLst>
          </p:cNvPr>
          <p:cNvSpPr/>
          <p:nvPr/>
        </p:nvSpPr>
        <p:spPr>
          <a:xfrm>
            <a:off x="0" y="287383"/>
            <a:ext cx="4872446" cy="862148"/>
          </a:xfrm>
          <a:prstGeom prst="rect">
            <a:avLst/>
          </a:prstGeom>
          <a:solidFill>
            <a:srgbClr val="3654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03311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38E3752E-B2A6-A803-8A12-3100B17343FD}"/>
              </a:ext>
            </a:extLst>
          </p:cNvPr>
          <p:cNvSpPr txBox="1"/>
          <p:nvPr/>
        </p:nvSpPr>
        <p:spPr>
          <a:xfrm>
            <a:off x="298438" y="441458"/>
            <a:ext cx="3934522" cy="553998"/>
          </a:xfrm>
          <a:prstGeom prst="rect">
            <a:avLst/>
          </a:prstGeom>
          <a:noFill/>
        </p:spPr>
        <p:txBody>
          <a:bodyPr wrap="square" rtlCol="0">
            <a:spAutoFit/>
          </a:bodyPr>
          <a:lstStyle/>
          <a:p>
            <a:pPr marL="0" marR="0" lvl="0" indent="0" algn="l" defTabSz="1033110" rtl="0" eaLnBrk="1" fontAlgn="auto" latinLnBrk="0" hangingPunct="1">
              <a:lnSpc>
                <a:spcPct val="100000"/>
              </a:lnSpc>
              <a:spcBef>
                <a:spcPts val="0"/>
              </a:spcBef>
              <a:spcAft>
                <a:spcPts val="0"/>
              </a:spcAft>
              <a:buClrTx/>
              <a:buSzTx/>
              <a:buFontTx/>
              <a:buNone/>
              <a:tabLst/>
              <a:defRPr/>
            </a:pPr>
            <a:r>
              <a:rPr kumimoji="0" lang="el-GR" sz="3000" b="1" i="0" u="none" strike="noStrike" kern="1200" cap="none" spc="0" normalizeH="0" baseline="0" noProof="0" dirty="0">
                <a:ln>
                  <a:noFill/>
                </a:ln>
                <a:solidFill>
                  <a:prstClr val="white"/>
                </a:solidFill>
                <a:effectLst/>
                <a:uLnTx/>
                <a:uFillTx/>
                <a:latin typeface="Calibri"/>
              </a:rPr>
              <a:t>ΤΑΥΤΟΤΗΤΑ ΕΡΕΥΝΑΣ</a:t>
            </a:r>
            <a:endParaRPr kumimoji="0" lang="en-US" sz="3000" b="1" i="0" u="none" strike="noStrike" kern="1200" cap="none" spc="0" normalizeH="0" baseline="0" noProof="0" dirty="0">
              <a:ln>
                <a:noFill/>
              </a:ln>
              <a:solidFill>
                <a:prstClr val="white"/>
              </a:solidFill>
              <a:effectLst/>
              <a:uLnTx/>
              <a:uFillTx/>
              <a:latin typeface="Calibri"/>
            </a:endParaRPr>
          </a:p>
        </p:txBody>
      </p:sp>
      <p:pic>
        <p:nvPicPr>
          <p:cNvPr id="6" name="Εικόνα 8">
            <a:extLst>
              <a:ext uri="{FF2B5EF4-FFF2-40B4-BE49-F238E27FC236}">
                <a16:creationId xmlns:a16="http://schemas.microsoft.com/office/drawing/2014/main" id="{C18C39A1-2F97-4B12-ADC8-A1523AF922FE}"/>
              </a:ext>
            </a:extLst>
          </p:cNvPr>
          <p:cNvPicPr>
            <a:picLocks noChangeAspect="1"/>
          </p:cNvPicPr>
          <p:nvPr/>
        </p:nvPicPr>
        <p:blipFill>
          <a:blip r:embed="rId2"/>
          <a:stretch>
            <a:fillRect/>
          </a:stretch>
        </p:blipFill>
        <p:spPr>
          <a:xfrm>
            <a:off x="763930" y="7286327"/>
            <a:ext cx="8925596" cy="784556"/>
          </a:xfrm>
          <a:prstGeom prst="rect">
            <a:avLst/>
          </a:prstGeom>
        </p:spPr>
      </p:pic>
      <p:sp>
        <p:nvSpPr>
          <p:cNvPr id="9" name="Content Placeholder 2">
            <a:extLst>
              <a:ext uri="{FF2B5EF4-FFF2-40B4-BE49-F238E27FC236}">
                <a16:creationId xmlns:a16="http://schemas.microsoft.com/office/drawing/2014/main" id="{50857D88-9101-5878-849F-A3E55B49509A}"/>
              </a:ext>
            </a:extLst>
          </p:cNvPr>
          <p:cNvSpPr>
            <a:spLocks noGrp="1"/>
          </p:cNvSpPr>
          <p:nvPr>
            <p:ph idx="1"/>
          </p:nvPr>
        </p:nvSpPr>
        <p:spPr>
          <a:xfrm>
            <a:off x="1072974" y="1422401"/>
            <a:ext cx="8616552" cy="2637630"/>
          </a:xfrm>
        </p:spPr>
        <p:txBody>
          <a:bodyPr>
            <a:noAutofit/>
          </a:bodyPr>
          <a:lstStyle/>
          <a:p>
            <a:pPr marL="361648" marR="0" lvl="0" indent="-285750" algn="l" defTabSz="914406"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Η </a:t>
            </a:r>
            <a:r>
              <a:rPr kumimoji="0" lang="en-US" altLang="en-US" sz="1100" b="1" i="0" u="none" strike="noStrike" kern="1200" cap="none" spc="0" normalizeH="0" baseline="0" noProof="0" dirty="0" err="1">
                <a:ln>
                  <a:noFill/>
                </a:ln>
                <a:solidFill>
                  <a:srgbClr val="1F497D"/>
                </a:solidFill>
                <a:effectLst/>
                <a:uLnTx/>
                <a:uFillTx/>
                <a:latin typeface="Calibri"/>
              </a:rPr>
              <a:t>Έρευν</a:t>
            </a:r>
            <a:r>
              <a:rPr kumimoji="0" lang="en-US" altLang="en-US" sz="1100" b="1" i="0" u="none" strike="noStrike" kern="1200" cap="none" spc="0" normalizeH="0" baseline="0" noProof="0" dirty="0">
                <a:ln>
                  <a:noFill/>
                </a:ln>
                <a:solidFill>
                  <a:srgbClr val="1F497D"/>
                </a:solidFill>
                <a:effectLst/>
                <a:uLnTx/>
                <a:uFillTx/>
                <a:latin typeface="Calibri"/>
              </a:rPr>
              <a:t>α πραγματοποιήθηκε από την Opinion Poll Ε.Π.Ε – Αριθμός Μητρώου Ε.Σ.Ρ. 49.</a:t>
            </a:r>
          </a:p>
          <a:p>
            <a:pPr marL="75898" marR="0" lvl="0" indent="0" algn="l" defTabSz="914406" rtl="0" eaLnBrk="1" fontAlgn="auto" latinLnBrk="0" hangingPunct="1">
              <a:lnSpc>
                <a:spcPct val="90000"/>
              </a:lnSpc>
              <a:spcBef>
                <a:spcPct val="20000"/>
              </a:spcBef>
              <a:spcAft>
                <a:spcPts val="0"/>
              </a:spcAft>
              <a:buClrTx/>
              <a:buSzTx/>
              <a:buFont typeface="Arial" pitchFamily="34" charset="0"/>
              <a:buNone/>
              <a:tabLst/>
              <a:defRPr/>
            </a:pPr>
            <a:endParaRPr kumimoji="0" lang="en-US" altLang="en-US" sz="1100" b="1" i="0" u="none" strike="noStrike" kern="1200" cap="none" spc="0" normalizeH="0" baseline="0" noProof="0" dirty="0">
              <a:ln>
                <a:noFill/>
              </a:ln>
              <a:solidFill>
                <a:srgbClr val="1F497D"/>
              </a:solidFill>
              <a:effectLst/>
              <a:uLnTx/>
              <a:uFillTx/>
              <a:latin typeface="Calibri"/>
            </a:endParaRPr>
          </a:p>
          <a:p>
            <a:pPr marL="361648" marR="0" lvl="0" indent="-285750" algn="l" defTabSz="914406"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ΕΝΤΟΛΕΑΣ :</a:t>
            </a:r>
          </a:p>
          <a:p>
            <a:pPr marL="405679" marR="0" lvl="0" indent="-228602" algn="l" defTabSz="914406" rtl="0" eaLnBrk="1" fontAlgn="auto" latinLnBrk="0" hangingPunct="1">
              <a:lnSpc>
                <a:spcPct val="90000"/>
              </a:lnSpc>
              <a:spcBef>
                <a:spcPct val="20000"/>
              </a:spcBef>
              <a:spcAft>
                <a:spcPts val="0"/>
              </a:spcAft>
              <a:buClrTx/>
              <a:buSzTx/>
              <a:buFont typeface="Arial" pitchFamily="34" charset="0"/>
              <a:buChar char="•"/>
              <a:tabLst/>
              <a:defRPr/>
            </a:pPr>
            <a:endParaRPr kumimoji="0" lang="en-US" altLang="en-US" sz="1100" b="1" i="0" u="none" strike="noStrike" kern="1200" cap="none" spc="0" normalizeH="0" baseline="0" noProof="0" dirty="0">
              <a:ln>
                <a:noFill/>
              </a:ln>
              <a:solidFill>
                <a:srgbClr val="1F497D"/>
              </a:solidFill>
              <a:effectLst/>
              <a:uLnTx/>
              <a:uFillTx/>
              <a:latin typeface="Calibri"/>
            </a:endParaRPr>
          </a:p>
          <a:p>
            <a:pPr marL="361648" marR="0" lvl="0" indent="-285750" algn="l" defTabSz="914406"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ΕΞΕΤΑΖΟΜΕΝΟΣ ΠΛΗΘΥΣΜΟΣ: </a:t>
            </a:r>
            <a:r>
              <a:rPr kumimoji="0" lang="en-US" altLang="en-US" sz="1100" b="1" i="0" u="none" strike="noStrike" kern="1200" cap="none" spc="0" normalizeH="0" baseline="0" noProof="0" dirty="0" err="1">
                <a:ln>
                  <a:noFill/>
                </a:ln>
                <a:solidFill>
                  <a:srgbClr val="1F497D"/>
                </a:solidFill>
                <a:effectLst/>
                <a:uLnTx/>
                <a:uFillTx/>
                <a:latin typeface="Calibri"/>
              </a:rPr>
              <a:t>Ηλικί</a:t>
            </a:r>
            <a:r>
              <a:rPr kumimoji="0" lang="en-US" altLang="en-US" sz="1100" b="1" i="0" u="none" strike="noStrike" kern="1200" cap="none" spc="0" normalizeH="0" baseline="0" noProof="0" dirty="0">
                <a:ln>
                  <a:noFill/>
                </a:ln>
                <a:solidFill>
                  <a:srgbClr val="1F497D"/>
                </a:solidFill>
                <a:effectLst/>
                <a:uLnTx/>
                <a:uFillTx/>
                <a:latin typeface="Calibri"/>
              </a:rPr>
              <a:t>ας άνω των 17, με δικαίωμα ψήφου</a:t>
            </a:r>
            <a:endParaRPr kumimoji="0" lang="el-GR" altLang="en-US" sz="1100" b="1" i="0" u="none" strike="noStrike" kern="1200" cap="none" spc="0" normalizeH="0" baseline="0" noProof="0" dirty="0">
              <a:ln>
                <a:noFill/>
              </a:ln>
              <a:solidFill>
                <a:srgbClr val="1F497D"/>
              </a:solidFill>
              <a:effectLst/>
              <a:uLnTx/>
              <a:uFillTx/>
              <a:latin typeface="Calibri"/>
            </a:endParaRPr>
          </a:p>
          <a:p>
            <a:pPr marL="75898" marR="0" lvl="0" indent="0" algn="l" defTabSz="914406" rtl="0" eaLnBrk="1" fontAlgn="auto" latinLnBrk="0" hangingPunct="1">
              <a:lnSpc>
                <a:spcPct val="90000"/>
              </a:lnSpc>
              <a:spcBef>
                <a:spcPct val="20000"/>
              </a:spcBef>
              <a:spcAft>
                <a:spcPts val="0"/>
              </a:spcAft>
              <a:buClrTx/>
              <a:buSzTx/>
              <a:buFont typeface="Arial" pitchFamily="34" charset="0"/>
              <a:buNone/>
              <a:tabLst/>
              <a:defRPr/>
            </a:pPr>
            <a:endParaRPr kumimoji="0" lang="en-US" altLang="en-US" sz="1100" b="1" i="0" u="none" strike="noStrike" kern="1200" cap="none" spc="0" normalizeH="0" baseline="0" noProof="0" dirty="0">
              <a:ln>
                <a:noFill/>
              </a:ln>
              <a:solidFill>
                <a:srgbClr val="1F497D"/>
              </a:solidFill>
              <a:effectLst/>
              <a:uLnTx/>
              <a:uFillTx/>
              <a:latin typeface="Calibri"/>
            </a:endParaRPr>
          </a:p>
          <a:p>
            <a:pPr marL="361648" marR="0" lvl="0" indent="-285750" algn="l" defTabSz="914406"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ΜΕΓΕΘΟΣ ΔΕΙΓΜΑΤΟΣ: 1.</a:t>
            </a:r>
            <a:r>
              <a:rPr kumimoji="0" lang="el-GR" altLang="en-US" sz="1100" b="1" i="0" u="none" strike="noStrike" kern="1200" cap="none" spc="0" normalizeH="0" baseline="0" noProof="0" dirty="0">
                <a:ln>
                  <a:noFill/>
                </a:ln>
                <a:solidFill>
                  <a:srgbClr val="1F497D"/>
                </a:solidFill>
                <a:effectLst/>
                <a:uLnTx/>
                <a:uFillTx/>
                <a:latin typeface="Calibri"/>
              </a:rPr>
              <a:t>201 Ν</a:t>
            </a:r>
            <a:r>
              <a:rPr kumimoji="0" lang="en-US" altLang="en-US" sz="1100" b="1" i="0" u="none" strike="noStrike" kern="1200" cap="none" spc="0" normalizeH="0" baseline="0" noProof="0" dirty="0" err="1">
                <a:ln>
                  <a:noFill/>
                </a:ln>
                <a:solidFill>
                  <a:srgbClr val="1F497D"/>
                </a:solidFill>
                <a:effectLst/>
                <a:uLnTx/>
                <a:uFillTx/>
                <a:latin typeface="Calibri"/>
              </a:rPr>
              <a:t>οικοκυριά</a:t>
            </a:r>
            <a:endParaRPr kumimoji="0" lang="el-GR" altLang="en-US" sz="1100" b="1" i="0" u="none" strike="noStrike" kern="1200" cap="none" spc="0" normalizeH="0" baseline="0" noProof="0" dirty="0">
              <a:ln>
                <a:noFill/>
              </a:ln>
              <a:solidFill>
                <a:srgbClr val="1F497D"/>
              </a:solidFill>
              <a:effectLst/>
              <a:uLnTx/>
              <a:uFillTx/>
              <a:latin typeface="Calibri"/>
            </a:endParaRPr>
          </a:p>
          <a:p>
            <a:pPr marL="75898" marR="0" lvl="0" indent="0" algn="l" defTabSz="914406" rtl="0" eaLnBrk="1" fontAlgn="auto" latinLnBrk="0" hangingPunct="1">
              <a:lnSpc>
                <a:spcPct val="90000"/>
              </a:lnSpc>
              <a:spcBef>
                <a:spcPct val="20000"/>
              </a:spcBef>
              <a:spcAft>
                <a:spcPts val="0"/>
              </a:spcAft>
              <a:buClrTx/>
              <a:buSzTx/>
              <a:buFont typeface="Arial" pitchFamily="34" charset="0"/>
              <a:buNone/>
              <a:tabLst/>
              <a:defRPr/>
            </a:pPr>
            <a:endParaRPr kumimoji="0" lang="en-US" altLang="en-US" sz="1100" b="1" i="0" u="none" strike="noStrike" kern="1200" cap="none" spc="0" normalizeH="0" baseline="0" noProof="0" dirty="0">
              <a:ln>
                <a:noFill/>
              </a:ln>
              <a:solidFill>
                <a:srgbClr val="1F497D"/>
              </a:solidFill>
              <a:effectLst/>
              <a:uLnTx/>
              <a:uFillTx/>
              <a:latin typeface="Calibri"/>
            </a:endParaRPr>
          </a:p>
          <a:p>
            <a:pPr marR="0" lvl="0" algn="l" defTabSz="914406" rtl="0" eaLnBrk="1" fontAlgn="auto" latinLnBrk="0" hangingPunct="1">
              <a:lnSpc>
                <a:spcPct val="120000"/>
              </a:lnSpc>
              <a:spcBef>
                <a:spcPct val="20000"/>
              </a:spcBef>
              <a:spcAft>
                <a:spcPts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ΧΡΟΝΙΚΟ ΔΙΑΣΤΗΜΑ: </a:t>
            </a:r>
            <a:r>
              <a:rPr kumimoji="0" lang="el-GR" sz="1100" b="1" i="0" u="none" strike="noStrike" kern="1200" cap="none" spc="0" normalizeH="0" baseline="0" noProof="0" dirty="0">
                <a:ln>
                  <a:noFill/>
                </a:ln>
                <a:solidFill>
                  <a:srgbClr val="1F497D"/>
                </a:solidFill>
                <a:effectLst/>
                <a:uLnTx/>
                <a:uFillTx/>
                <a:latin typeface="Calibri" panose="020F0502020204030204" pitchFamily="34" charset="0"/>
                <a:ea typeface="Calibri" panose="020F0502020204030204" pitchFamily="34" charset="0"/>
                <a:cs typeface="Times New Roman" panose="02020603050405020304" pitchFamily="18" charset="0"/>
              </a:rPr>
              <a:t>ΧΡΟΝΙΚΟ ΔΙΑΣΤΗΜΑ</a:t>
            </a:r>
            <a:r>
              <a:rPr kumimoji="0" lang="en-GB" sz="1100" b="1" i="0" u="none" strike="noStrike" kern="1200" cap="none" spc="0" normalizeH="0" baseline="0" noProof="0" dirty="0">
                <a:ln>
                  <a:noFill/>
                </a:ln>
                <a:solidFill>
                  <a:srgbClr val="1F497D"/>
                </a:solidFill>
                <a:effectLst/>
                <a:uLnTx/>
                <a:uFillTx/>
                <a:latin typeface="Calibri" panose="020F0502020204030204" pitchFamily="34" charset="0"/>
                <a:ea typeface="Calibri" panose="020F0502020204030204" pitchFamily="34" charset="0"/>
                <a:cs typeface="Times New Roman" panose="02020603050405020304" pitchFamily="18" charset="0"/>
              </a:rPr>
              <a:t>:</a:t>
            </a:r>
            <a:r>
              <a:rPr kumimoji="0" lang="el-GR" sz="1100" b="1" i="0" u="none" strike="noStrike" kern="1200" cap="none" spc="0" normalizeH="0" baseline="0" noProof="0" dirty="0">
                <a:ln>
                  <a:noFill/>
                </a:ln>
                <a:solidFill>
                  <a:srgbClr val="1F497D"/>
                </a:solidFill>
                <a:effectLst/>
                <a:uLnTx/>
                <a:uFillTx/>
                <a:latin typeface="Calibri" panose="020F0502020204030204" pitchFamily="34" charset="0"/>
                <a:ea typeface="Calibri" panose="020F0502020204030204" pitchFamily="34" charset="0"/>
                <a:cs typeface="Times New Roman" panose="02020603050405020304" pitchFamily="18" charset="0"/>
              </a:rPr>
              <a:t> Από 10   </a:t>
            </a:r>
            <a:r>
              <a:rPr lang="el-GR" sz="1100" b="1" dirty="0">
                <a:solidFill>
                  <a:srgbClr val="1F497D"/>
                </a:solidFill>
                <a:latin typeface="Calibri" panose="020F0502020204030204" pitchFamily="34" charset="0"/>
                <a:ea typeface="Calibri" panose="020F0502020204030204" pitchFamily="34" charset="0"/>
                <a:cs typeface="Times New Roman" panose="02020603050405020304" pitchFamily="18" charset="0"/>
              </a:rPr>
              <a:t>Σεπτεμβρίου  </a:t>
            </a:r>
            <a:r>
              <a:rPr kumimoji="0" lang="el-GR" sz="1100" b="1" i="0" u="none" strike="noStrike" kern="1200" cap="none" spc="0" normalizeH="0" baseline="0" noProof="0" dirty="0">
                <a:ln>
                  <a:noFill/>
                </a:ln>
                <a:solidFill>
                  <a:srgbClr val="1F497D"/>
                </a:solidFill>
                <a:effectLst/>
                <a:uLnTx/>
                <a:uFillTx/>
                <a:latin typeface="Calibri" panose="020F0502020204030204" pitchFamily="34" charset="0"/>
                <a:ea typeface="Calibri" panose="020F0502020204030204" pitchFamily="34" charset="0"/>
                <a:cs typeface="Times New Roman" panose="02020603050405020304" pitchFamily="18" charset="0"/>
              </a:rPr>
              <a:t>  έως   16    Σεπτεμβρίου   2025</a:t>
            </a:r>
          </a:p>
          <a:p>
            <a:pPr marL="361648" marR="0" lvl="0" indent="-285750" algn="l" defTabSz="914406"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ΠΕΡΙΟΧΗ ΔΙΕΞΑΓΩΓΗΣ: </a:t>
            </a:r>
            <a:r>
              <a:rPr lang="el-GR" altLang="en-US" sz="1100" b="1" dirty="0">
                <a:solidFill>
                  <a:srgbClr val="1F497D"/>
                </a:solidFill>
                <a:latin typeface="Calibri"/>
              </a:rPr>
              <a:t>ΔΗΜΟΣ  ΑΘΗΝΑΣ</a:t>
            </a:r>
            <a:endParaRPr kumimoji="0" lang="en-US" altLang="en-US" sz="1100" b="1" i="0" u="none" strike="noStrike" kern="1200" cap="none" spc="0" normalizeH="0" baseline="0" noProof="0" dirty="0">
              <a:ln>
                <a:noFill/>
              </a:ln>
              <a:solidFill>
                <a:srgbClr val="1F497D"/>
              </a:solidFill>
              <a:effectLst/>
              <a:uLnTx/>
              <a:uFillTx/>
              <a:latin typeface="Calibri"/>
            </a:endParaRPr>
          </a:p>
          <a:p>
            <a:pPr marL="405679" marR="0" lvl="0" indent="-228602" algn="l" defTabSz="914406" rtl="0" eaLnBrk="1" fontAlgn="auto" latinLnBrk="0" hangingPunct="1">
              <a:lnSpc>
                <a:spcPct val="90000"/>
              </a:lnSpc>
              <a:spcBef>
                <a:spcPct val="20000"/>
              </a:spcBef>
              <a:spcAft>
                <a:spcPts val="0"/>
              </a:spcAft>
              <a:buClrTx/>
              <a:buSzTx/>
              <a:buFont typeface="Arial" pitchFamily="34" charset="0"/>
              <a:buChar char="•"/>
              <a:tabLst/>
              <a:defRPr/>
            </a:pPr>
            <a:endParaRPr kumimoji="0" lang="en-US" altLang="en-US" sz="1100" b="1" i="0" u="none" strike="noStrike" kern="1200" cap="none" spc="0" normalizeH="0" baseline="0" noProof="0" dirty="0">
              <a:ln>
                <a:noFill/>
              </a:ln>
              <a:solidFill>
                <a:srgbClr val="1F497D"/>
              </a:solidFill>
              <a:effectLst/>
              <a:uLnTx/>
              <a:uFillTx/>
              <a:latin typeface="Calibri"/>
            </a:endParaRPr>
          </a:p>
          <a:p>
            <a:pPr marL="361648" marR="0" lvl="0" indent="-285750" algn="l" defTabSz="914406"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ΜΕΘΟΔΟΣ ΔΕΙΓΜΑΤΟΛΗΨΙΑΣ: </a:t>
            </a:r>
            <a:r>
              <a:rPr kumimoji="0" lang="en-US" altLang="en-US" sz="1100" b="1" i="0" u="none" strike="noStrike" kern="1200" cap="none" spc="0" normalizeH="0" baseline="0" noProof="0" dirty="0" err="1">
                <a:ln>
                  <a:noFill/>
                </a:ln>
                <a:solidFill>
                  <a:srgbClr val="1F497D"/>
                </a:solidFill>
                <a:effectLst/>
                <a:uLnTx/>
                <a:uFillTx/>
                <a:latin typeface="Calibri"/>
              </a:rPr>
              <a:t>Πολυστ</a:t>
            </a:r>
            <a:r>
              <a:rPr kumimoji="0" lang="en-US" altLang="en-US" sz="1100" b="1" i="0" u="none" strike="noStrike" kern="1200" cap="none" spc="0" normalizeH="0" baseline="0" noProof="0" dirty="0">
                <a:ln>
                  <a:noFill/>
                </a:ln>
                <a:solidFill>
                  <a:srgbClr val="1F497D"/>
                </a:solidFill>
                <a:effectLst/>
                <a:uLnTx/>
                <a:uFillTx/>
                <a:latin typeface="Calibri"/>
              </a:rPr>
              <a:t>αδιακή τυχαία δειγματοληψία με χρήση quota βάσει  γεωγραφικής κατανομής.</a:t>
            </a:r>
          </a:p>
          <a:p>
            <a:pPr marL="405679" marR="0" lvl="0" indent="-228602" algn="l" defTabSz="914406" rtl="0" eaLnBrk="1" fontAlgn="auto" latinLnBrk="0" hangingPunct="1">
              <a:lnSpc>
                <a:spcPct val="90000"/>
              </a:lnSpc>
              <a:spcBef>
                <a:spcPct val="20000"/>
              </a:spcBef>
              <a:spcAft>
                <a:spcPts val="0"/>
              </a:spcAft>
              <a:buClrTx/>
              <a:buSzTx/>
              <a:buFont typeface="Arial" pitchFamily="34" charset="0"/>
              <a:buChar char="•"/>
              <a:tabLst/>
              <a:defRPr/>
            </a:pPr>
            <a:endParaRPr kumimoji="0" lang="en-US" altLang="en-US" sz="1100" b="1" i="0" u="none" strike="noStrike" kern="1200" cap="none" spc="0" normalizeH="0" baseline="0" noProof="0" dirty="0">
              <a:ln>
                <a:noFill/>
              </a:ln>
              <a:solidFill>
                <a:srgbClr val="1F497D"/>
              </a:solidFill>
              <a:effectLst/>
              <a:uLnTx/>
              <a:uFillTx/>
              <a:latin typeface="Calibri"/>
            </a:endParaRPr>
          </a:p>
          <a:p>
            <a:pPr marL="361648" marR="0" lvl="0" indent="-285750" algn="l" defTabSz="914406"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ΜΕΘΟΔΟΣ ΣΥΛΛΟΓΗΣ ΣΤΟΙΧΕΙΩΝ: </a:t>
            </a:r>
            <a:r>
              <a:rPr kumimoji="0" lang="el-GR" altLang="en-US" sz="1100" b="1" i="0" u="none" strike="noStrike" kern="1200" cap="none" spc="0" normalizeH="0" baseline="0" noProof="0" dirty="0">
                <a:ln>
                  <a:noFill/>
                </a:ln>
                <a:solidFill>
                  <a:srgbClr val="1F497D"/>
                </a:solidFill>
                <a:effectLst/>
                <a:uLnTx/>
                <a:uFillTx/>
                <a:latin typeface="Calibri"/>
              </a:rPr>
              <a:t>1000 </a:t>
            </a:r>
            <a:r>
              <a:rPr kumimoji="0" lang="en-US" altLang="en-US" sz="1100" b="1" i="0" u="none" strike="noStrike" kern="1200" cap="none" spc="0" normalizeH="0" baseline="0" noProof="0" dirty="0" err="1">
                <a:ln>
                  <a:noFill/>
                </a:ln>
                <a:solidFill>
                  <a:srgbClr val="1F497D"/>
                </a:solidFill>
                <a:effectLst/>
                <a:uLnTx/>
                <a:uFillTx/>
                <a:latin typeface="Calibri"/>
              </a:rPr>
              <a:t>Τηλεφωνικές</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συνεντεύξεις</a:t>
            </a:r>
            <a:r>
              <a:rPr kumimoji="0" lang="en-US" altLang="en-US" sz="1100" b="1" i="0" u="none" strike="noStrike" kern="1200" cap="none" spc="0" normalizeH="0" baseline="0" noProof="0" dirty="0">
                <a:ln>
                  <a:noFill/>
                </a:ln>
                <a:solidFill>
                  <a:srgbClr val="1F497D"/>
                </a:solidFill>
                <a:effectLst/>
                <a:uLnTx/>
                <a:uFillTx/>
                <a:latin typeface="Calibri"/>
              </a:rPr>
              <a:t> β</a:t>
            </a:r>
            <a:r>
              <a:rPr kumimoji="0" lang="en-US" altLang="en-US" sz="1100" b="1" i="0" u="none" strike="noStrike" kern="1200" cap="none" spc="0" normalizeH="0" baseline="0" noProof="0" dirty="0" err="1">
                <a:ln>
                  <a:noFill/>
                </a:ln>
                <a:solidFill>
                  <a:srgbClr val="1F497D"/>
                </a:solidFill>
                <a:effectLst/>
                <a:uLnTx/>
                <a:uFillTx/>
                <a:latin typeface="Calibri"/>
              </a:rPr>
              <a:t>άσει</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ηλεκτρονικού</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ερωτημ</a:t>
            </a:r>
            <a:r>
              <a:rPr kumimoji="0" lang="en-US" altLang="en-US" sz="1100" b="1" i="0" u="none" strike="noStrike" kern="1200" cap="none" spc="0" normalizeH="0" baseline="0" noProof="0" dirty="0">
                <a:ln>
                  <a:noFill/>
                </a:ln>
                <a:solidFill>
                  <a:srgbClr val="1F497D"/>
                </a:solidFill>
                <a:effectLst/>
                <a:uLnTx/>
                <a:uFillTx/>
                <a:latin typeface="Calibri"/>
              </a:rPr>
              <a:t>ατολογίου (CATI).Ακολουθήθηκε η διαδικασία της τυχαίας  επιλογής τηλεφωνικών αριθμών </a:t>
            </a:r>
            <a:r>
              <a:rPr kumimoji="0" lang="en-US" sz="1100" b="1" i="0" u="none" strike="noStrike" kern="1200" cap="none" spc="0" normalizeH="0" baseline="0" noProof="0" dirty="0">
                <a:ln>
                  <a:noFill/>
                </a:ln>
                <a:solidFill>
                  <a:srgbClr val="1F497D"/>
                </a:solidFill>
                <a:effectLst/>
                <a:uLnTx/>
                <a:uFillTx/>
                <a:latin typeface="Arial" panose="020B0604020202020204" pitchFamily="34" charset="0"/>
              </a:rPr>
              <a:t>Random digit dialing (RDD) </a:t>
            </a:r>
            <a:r>
              <a:rPr kumimoji="0" lang="en-US" altLang="en-US" sz="1100" b="1" i="0" u="none" strike="noStrike" kern="1200" cap="none" spc="0" normalizeH="0" baseline="0" noProof="0" dirty="0">
                <a:ln>
                  <a:noFill/>
                </a:ln>
                <a:solidFill>
                  <a:srgbClr val="1F497D"/>
                </a:solidFill>
                <a:effectLst/>
                <a:uLnTx/>
                <a:uFillTx/>
                <a:latin typeface="Calibri"/>
              </a:rPr>
              <a:t> σε σταθερά και κινητά τηλέφωνα </a:t>
            </a:r>
            <a:r>
              <a:rPr kumimoji="0" lang="el-GR" altLang="en-US" sz="1100" b="1" i="0" u="none" strike="noStrike" kern="1200" cap="none" spc="0" normalizeH="0" baseline="0" noProof="0" dirty="0">
                <a:ln>
                  <a:noFill/>
                </a:ln>
                <a:solidFill>
                  <a:srgbClr val="1F497D"/>
                </a:solidFill>
                <a:effectLst/>
                <a:uLnTx/>
                <a:uFillTx/>
                <a:latin typeface="Calibri"/>
              </a:rPr>
              <a:t>,και 201 </a:t>
            </a:r>
            <a:r>
              <a:rPr kumimoji="0" lang="en-US" sz="1100" b="1" i="0" u="none" strike="noStrike" kern="1200" cap="none" spc="0" normalizeH="0" baseline="0" noProof="0" dirty="0">
                <a:ln>
                  <a:noFill/>
                </a:ln>
                <a:solidFill>
                  <a:srgbClr val="1F497D"/>
                </a:solidFill>
                <a:effectLst/>
                <a:uLnTx/>
                <a:uFillTx/>
                <a:latin typeface="Calibri"/>
              </a:rPr>
              <a:t>web/online panels</a:t>
            </a:r>
            <a:r>
              <a:rPr kumimoji="0" lang="en-US" sz="1100" b="1" i="0" u="none" strike="noStrike" kern="1200" cap="none" spc="0" normalizeH="0" baseline="0" noProof="0" dirty="0">
                <a:ln>
                  <a:noFill/>
                </a:ln>
                <a:solidFill>
                  <a:srgbClr val="1F497D"/>
                </a:solidFill>
                <a:effectLst/>
                <a:uLnTx/>
                <a:uFillTx/>
                <a:latin typeface="Segoe UI Web (Greek)"/>
              </a:rPr>
              <a:t> (</a:t>
            </a:r>
            <a:r>
              <a:rPr kumimoji="0" lang="en-US" sz="1100" b="1" i="0" u="none" strike="noStrike" kern="1200" cap="none" spc="0" normalizeH="0" baseline="0" noProof="0" dirty="0" err="1">
                <a:ln>
                  <a:noFill/>
                </a:ln>
                <a:solidFill>
                  <a:srgbClr val="1F497D"/>
                </a:solidFill>
                <a:effectLst/>
                <a:uLnTx/>
                <a:uFillTx/>
                <a:latin typeface="Segoe UI Web (Greek)"/>
              </a:rPr>
              <a:t>cawi</a:t>
            </a:r>
            <a:r>
              <a:rPr kumimoji="0" lang="en-US" sz="1100" b="1" i="0" u="none" strike="noStrike" kern="1200" cap="none" spc="0" normalizeH="0" baseline="0" noProof="0" dirty="0">
                <a:ln>
                  <a:noFill/>
                </a:ln>
                <a:solidFill>
                  <a:srgbClr val="1F497D"/>
                </a:solidFill>
                <a:effectLst/>
                <a:uLnTx/>
                <a:uFillTx/>
                <a:latin typeface="Segoe UI Web (Greek)"/>
              </a:rPr>
              <a:t>)</a:t>
            </a:r>
            <a:endParaRPr kumimoji="0" lang="el-GR" sz="1100" b="1" i="0" u="none" strike="noStrike" kern="1200" cap="none" spc="0" normalizeH="0" baseline="0" noProof="0" dirty="0">
              <a:ln>
                <a:noFill/>
              </a:ln>
              <a:solidFill>
                <a:srgbClr val="1F497D"/>
              </a:solidFill>
              <a:effectLst/>
              <a:uLnTx/>
              <a:uFillTx/>
              <a:latin typeface="Segoe UI Web (Greek)"/>
            </a:endParaRPr>
          </a:p>
          <a:p>
            <a:pPr marL="405679" marR="0" lvl="0" indent="-228602" algn="l" defTabSz="914406" rtl="0" eaLnBrk="1" fontAlgn="auto" latinLnBrk="0" hangingPunct="1">
              <a:lnSpc>
                <a:spcPct val="90000"/>
              </a:lnSpc>
              <a:spcBef>
                <a:spcPct val="20000"/>
              </a:spcBef>
              <a:spcAft>
                <a:spcPts val="0"/>
              </a:spcAft>
              <a:buClrTx/>
              <a:buSzTx/>
              <a:buFont typeface="Arial" pitchFamily="34" charset="0"/>
              <a:buChar char="•"/>
              <a:tabLst/>
              <a:defRPr/>
            </a:pPr>
            <a:endParaRPr kumimoji="0" lang="en-US" altLang="en-US" sz="1100" b="1" i="0" u="none" strike="noStrike" kern="1200" cap="none" spc="0" normalizeH="0" baseline="0" noProof="0" dirty="0">
              <a:ln>
                <a:noFill/>
              </a:ln>
              <a:solidFill>
                <a:srgbClr val="1F497D"/>
              </a:solidFill>
              <a:effectLst/>
              <a:uLnTx/>
              <a:uFillTx/>
              <a:latin typeface="Calibri"/>
            </a:endParaRPr>
          </a:p>
          <a:p>
            <a:pPr marL="381485" marR="0" lvl="0" indent="-171450" algn="l" defTabSz="1082657"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l-GR"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a:ln>
                  <a:noFill/>
                </a:ln>
                <a:solidFill>
                  <a:srgbClr val="1F497D"/>
                </a:solidFill>
                <a:effectLst/>
                <a:uLnTx/>
                <a:uFillTx/>
                <a:latin typeface="Calibri"/>
              </a:rPr>
              <a:t>ΣΤΑΘΜΙΣΗ: </a:t>
            </a:r>
            <a:r>
              <a:rPr kumimoji="0" lang="en-US" altLang="en-US" sz="1100" b="1" i="0" u="none" strike="noStrike" kern="1200" cap="none" spc="0" normalizeH="0" baseline="0" noProof="0" dirty="0" err="1">
                <a:ln>
                  <a:noFill/>
                </a:ln>
                <a:solidFill>
                  <a:srgbClr val="1F497D"/>
                </a:solidFill>
                <a:effectLst/>
                <a:uLnTx/>
                <a:uFillTx/>
                <a:latin typeface="Calibri"/>
              </a:rPr>
              <a:t>Έγινε</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στάθμιση</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ως</a:t>
            </a:r>
            <a:r>
              <a:rPr kumimoji="0" lang="en-US" altLang="en-US" sz="1100" b="1" i="0" u="none" strike="noStrike" kern="1200" cap="none" spc="0" normalizeH="0" baseline="0" noProof="0" dirty="0">
                <a:ln>
                  <a:noFill/>
                </a:ln>
                <a:solidFill>
                  <a:srgbClr val="1F497D"/>
                </a:solidFill>
                <a:effectLst/>
                <a:uLnTx/>
                <a:uFillTx/>
                <a:latin typeface="Calibri"/>
              </a:rPr>
              <a:t> π</a:t>
            </a:r>
            <a:r>
              <a:rPr kumimoji="0" lang="en-US" altLang="en-US" sz="1100" b="1" i="0" u="none" strike="noStrike" kern="1200" cap="none" spc="0" normalizeH="0" baseline="0" noProof="0" dirty="0" err="1">
                <a:ln>
                  <a:noFill/>
                </a:ln>
                <a:solidFill>
                  <a:srgbClr val="1F497D"/>
                </a:solidFill>
                <a:effectLst/>
                <a:uLnTx/>
                <a:uFillTx/>
                <a:latin typeface="Calibri"/>
              </a:rPr>
              <a:t>ρος</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Φύλο</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Ηλικί</a:t>
            </a:r>
            <a:r>
              <a:rPr kumimoji="0" lang="en-US" altLang="en-US" sz="1100" b="1" i="0" u="none" strike="noStrike" kern="1200" cap="none" spc="0" normalizeH="0" baseline="0" noProof="0" dirty="0">
                <a:ln>
                  <a:noFill/>
                </a:ln>
                <a:solidFill>
                  <a:srgbClr val="1F497D"/>
                </a:solidFill>
                <a:effectLst/>
                <a:uLnTx/>
                <a:uFillTx/>
                <a:latin typeface="Calibri"/>
              </a:rPr>
              <a:t>α, Περιοχή κατοικίας και αποτελεσμάτων  </a:t>
            </a:r>
            <a:r>
              <a:rPr kumimoji="0" lang="el-GR" altLang="en-US" sz="1100" b="1" i="0" u="none" strike="noStrike" kern="1200" cap="none" spc="0" normalizeH="0" baseline="0" noProof="0" dirty="0">
                <a:ln>
                  <a:noFill/>
                </a:ln>
                <a:solidFill>
                  <a:srgbClr val="1F497D"/>
                </a:solidFill>
                <a:effectLst/>
                <a:uLnTx/>
                <a:uFillTx/>
                <a:latin typeface="Calibri"/>
              </a:rPr>
              <a:t>Βουλευτικών Εκλογών Ιουνίου 2023 </a:t>
            </a:r>
          </a:p>
          <a:p>
            <a:pPr marL="210035" marR="0" lvl="0" indent="0" algn="l" defTabSz="1082657" rtl="0" eaLnBrk="1" fontAlgn="auto" latinLnBrk="0" hangingPunct="1">
              <a:lnSpc>
                <a:spcPct val="90000"/>
              </a:lnSpc>
              <a:spcBef>
                <a:spcPct val="20000"/>
              </a:spcBef>
              <a:spcAft>
                <a:spcPts val="0"/>
              </a:spcAft>
              <a:buClrTx/>
              <a:buSzTx/>
              <a:buNone/>
              <a:tabLst/>
              <a:defRPr/>
            </a:pPr>
            <a:endParaRPr kumimoji="0" lang="el-GR" altLang="en-US" sz="1100" b="1" i="0" u="none" strike="noStrike" kern="1200" cap="none" spc="0" normalizeH="0" baseline="0" noProof="0" dirty="0">
              <a:ln>
                <a:noFill/>
              </a:ln>
              <a:solidFill>
                <a:srgbClr val="1F497D"/>
              </a:solidFill>
              <a:effectLst/>
              <a:uLnTx/>
              <a:uFillTx/>
              <a:latin typeface="Calibri"/>
            </a:endParaRPr>
          </a:p>
          <a:p>
            <a:pPr marL="495785" marR="0" lvl="0" indent="-285750" algn="l" defTabSz="1082657"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 </a:t>
            </a:r>
            <a:r>
              <a:rPr kumimoji="0" lang="el-GR" altLang="en-US" sz="1100" b="1" i="0" u="none" strike="noStrike" kern="1200" cap="none" spc="0" normalizeH="0" baseline="0" noProof="0" dirty="0">
                <a:ln>
                  <a:noFill/>
                </a:ln>
                <a:solidFill>
                  <a:srgbClr val="1F497D"/>
                </a:solidFill>
                <a:effectLst/>
                <a:uLnTx/>
                <a:uFillTx/>
                <a:latin typeface="Calibri"/>
              </a:rPr>
              <a:t>ΕΛΕΓΧΟΙ </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l-GR" altLang="en-US" sz="1100" b="1" i="0" u="none" strike="noStrike" kern="1200" cap="none" spc="0" normalizeH="0" baseline="0" noProof="0" dirty="0">
                <a:ln>
                  <a:noFill/>
                </a:ln>
                <a:solidFill>
                  <a:srgbClr val="1F497D"/>
                </a:solidFill>
                <a:effectLst/>
                <a:uLnTx/>
                <a:uFillTx/>
                <a:latin typeface="Calibri"/>
              </a:rPr>
              <a:t> Έλεγχος πληρότητας  στο 100% , έλεγχος  με </a:t>
            </a:r>
            <a:r>
              <a:rPr kumimoji="0" lang="en-US" altLang="en-US" sz="1100" b="1" i="0" u="none" strike="noStrike" kern="1200" cap="none" spc="0" normalizeH="0" baseline="0" noProof="0" dirty="0" err="1">
                <a:ln>
                  <a:noFill/>
                </a:ln>
                <a:solidFill>
                  <a:srgbClr val="1F497D"/>
                </a:solidFill>
                <a:effectLst/>
                <a:uLnTx/>
                <a:uFillTx/>
                <a:latin typeface="Calibri"/>
              </a:rPr>
              <a:t>συν</a:t>
            </a:r>
            <a:r>
              <a:rPr kumimoji="0" lang="en-US" altLang="en-US" sz="1100" b="1" i="0" u="none" strike="noStrike" kern="1200" cap="none" spc="0" normalizeH="0" baseline="0" noProof="0" dirty="0">
                <a:ln>
                  <a:noFill/>
                </a:ln>
                <a:solidFill>
                  <a:srgbClr val="1F497D"/>
                </a:solidFill>
                <a:effectLst/>
                <a:uLnTx/>
                <a:uFillTx/>
                <a:latin typeface="Calibri"/>
              </a:rPr>
              <a:t>ακρόαση τηλεφωνικής κλήσης </a:t>
            </a:r>
            <a:r>
              <a:rPr kumimoji="0" lang="el-GR"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a:ln>
                  <a:noFill/>
                </a:ln>
                <a:solidFill>
                  <a:srgbClr val="1F497D"/>
                </a:solidFill>
                <a:effectLst/>
                <a:uLnTx/>
                <a:uFillTx/>
                <a:latin typeface="Calibri"/>
              </a:rPr>
              <a:t>και </a:t>
            </a:r>
            <a:r>
              <a:rPr kumimoji="0" lang="en-US" altLang="en-US" sz="1100" b="1" i="0" u="none" strike="noStrike" kern="1200" cap="none" spc="0" normalizeH="0" baseline="0" noProof="0" dirty="0" err="1">
                <a:ln>
                  <a:noFill/>
                </a:ln>
                <a:solidFill>
                  <a:srgbClr val="1F497D"/>
                </a:solidFill>
                <a:effectLst/>
                <a:uLnTx/>
                <a:uFillTx/>
                <a:latin typeface="Calibri"/>
              </a:rPr>
              <a:t>θέ</a:t>
            </a:r>
            <a:r>
              <a:rPr kumimoji="0" lang="en-US" altLang="en-US" sz="1100" b="1" i="0" u="none" strike="noStrike" kern="1200" cap="none" spc="0" normalizeH="0" baseline="0" noProof="0" dirty="0">
                <a:ln>
                  <a:noFill/>
                </a:ln>
                <a:solidFill>
                  <a:srgbClr val="1F497D"/>
                </a:solidFill>
                <a:effectLst/>
                <a:uLnTx/>
                <a:uFillTx/>
                <a:latin typeface="Calibri"/>
              </a:rPr>
              <a:t>αση οθόνης</a:t>
            </a:r>
            <a:r>
              <a:rPr kumimoji="0" lang="el-GR" altLang="en-US" sz="1100" b="1" i="0" u="none" strike="noStrike" kern="1200" cap="none" spc="0" normalizeH="0" baseline="0" noProof="0" dirty="0">
                <a:ln>
                  <a:noFill/>
                </a:ln>
                <a:solidFill>
                  <a:srgbClr val="1F497D"/>
                </a:solidFill>
                <a:effectLst/>
                <a:uLnTx/>
                <a:uFillTx/>
                <a:latin typeface="Calibri"/>
              </a:rPr>
              <a:t>    σε  </a:t>
            </a:r>
            <a:r>
              <a:rPr kumimoji="0" lang="en-US" altLang="en-US" sz="1100" b="1" i="0" u="none" strike="noStrike" kern="1200" cap="none" spc="0" normalizeH="0" baseline="0" noProof="0" dirty="0" err="1">
                <a:ln>
                  <a:noFill/>
                </a:ln>
                <a:solidFill>
                  <a:srgbClr val="1F497D"/>
                </a:solidFill>
                <a:effectLst/>
                <a:uLnTx/>
                <a:uFillTx/>
                <a:latin typeface="Calibri"/>
              </a:rPr>
              <a:t>Ποσοστό</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l-GR" altLang="en-US" sz="1100" b="1" i="0" u="none" strike="noStrike" kern="1200" cap="none" spc="0" normalizeH="0" baseline="0" noProof="0" dirty="0">
                <a:ln>
                  <a:noFill/>
                </a:ln>
                <a:solidFill>
                  <a:srgbClr val="1F497D"/>
                </a:solidFill>
                <a:effectLst/>
                <a:uLnTx/>
                <a:uFillTx/>
                <a:latin typeface="Calibri"/>
              </a:rPr>
              <a:t> 18,6</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l-GR" altLang="en-US" sz="1100" b="1" i="0" u="none" strike="noStrike" kern="1200" cap="none" spc="0" normalizeH="0" baseline="0" noProof="0" dirty="0">
                <a:ln>
                  <a:noFill/>
                </a:ln>
                <a:solidFill>
                  <a:srgbClr val="1F497D"/>
                </a:solidFill>
                <a:effectLst/>
                <a:uLnTx/>
                <a:uFillTx/>
                <a:latin typeface="Calibri"/>
              </a:rPr>
              <a:t> των συνεντεύξεων </a:t>
            </a:r>
            <a:endParaRPr kumimoji="0" lang="en-US" altLang="en-US" sz="1100" b="1" i="0" u="none" strike="noStrike" kern="1200" cap="none" spc="0" normalizeH="0" baseline="0" noProof="0" dirty="0">
              <a:ln>
                <a:noFill/>
              </a:ln>
              <a:solidFill>
                <a:srgbClr val="1F497D"/>
              </a:solidFill>
              <a:effectLst/>
              <a:uLnTx/>
              <a:uFillTx/>
              <a:latin typeface="Calibri"/>
            </a:endParaRPr>
          </a:p>
          <a:p>
            <a:pPr marL="0" marR="0" lvl="0" indent="0" algn="l" defTabSz="914406" rtl="0" eaLnBrk="1" fontAlgn="auto" latinLnBrk="0" hangingPunct="1">
              <a:lnSpc>
                <a:spcPct val="90000"/>
              </a:lnSpc>
              <a:spcBef>
                <a:spcPct val="20000"/>
              </a:spcBef>
              <a:spcAft>
                <a:spcPts val="0"/>
              </a:spcAft>
              <a:buClrTx/>
              <a:buSzTx/>
              <a:buFont typeface="Arial" pitchFamily="34" charset="0"/>
              <a:buNone/>
              <a:tabLst/>
              <a:defRPr/>
            </a:pPr>
            <a:endParaRPr kumimoji="0" lang="en-US" altLang="en-US" sz="1100" b="1" i="0" u="none" strike="noStrike" kern="1200" cap="none" spc="0" normalizeH="0" baseline="0" noProof="0" dirty="0">
              <a:ln>
                <a:noFill/>
              </a:ln>
              <a:solidFill>
                <a:srgbClr val="1F497D"/>
              </a:solidFill>
              <a:effectLst/>
              <a:uLnTx/>
              <a:uFillTx/>
              <a:latin typeface="Calibri"/>
            </a:endParaRPr>
          </a:p>
          <a:p>
            <a:pPr marL="333221" marR="0" lvl="0" indent="-285750" algn="l" defTabSz="914406"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sz="1100" b="1" i="0" u="none" strike="noStrike" kern="1200" cap="none" spc="0" normalizeH="0" baseline="0" noProof="0" dirty="0">
                <a:ln>
                  <a:noFill/>
                </a:ln>
                <a:solidFill>
                  <a:srgbClr val="1F497D"/>
                </a:solidFill>
                <a:effectLst/>
                <a:uLnTx/>
                <a:uFillTx/>
                <a:latin typeface="Calibri"/>
              </a:rPr>
              <a:t>ΕΛΑΧΙΣΤΕΣ ΒΑΣΕΙΣ ΔΕΙΓΜΑΤΟΣ :</a:t>
            </a:r>
            <a:r>
              <a:rPr kumimoji="0" lang="el-GR" sz="1100" b="1" i="0" u="none" strike="noStrike" kern="1200" cap="none" spc="0" normalizeH="0" baseline="0" noProof="0" dirty="0" err="1">
                <a:ln>
                  <a:noFill/>
                </a:ln>
                <a:solidFill>
                  <a:srgbClr val="1F497D"/>
                </a:solidFill>
                <a:effectLst/>
                <a:uLnTx/>
                <a:uFillTx/>
                <a:latin typeface="Calibri"/>
              </a:rPr>
              <a:t>Στ</a:t>
            </a:r>
            <a:r>
              <a:rPr kumimoji="0" lang="en-US" sz="1100" b="1" i="0" u="none" strike="noStrike" kern="1200" cap="none" spc="0" normalizeH="0" baseline="0" noProof="0" dirty="0">
                <a:ln>
                  <a:noFill/>
                </a:ln>
                <a:solidFill>
                  <a:srgbClr val="1F497D"/>
                </a:solidFill>
                <a:effectLst/>
                <a:uLnTx/>
                <a:uFillTx/>
                <a:latin typeface="Calibri"/>
              </a:rPr>
              <a:t>α π</a:t>
            </a:r>
            <a:r>
              <a:rPr kumimoji="0" lang="en-US" sz="1100" b="1" i="0" u="none" strike="noStrike" kern="1200" cap="none" spc="0" normalizeH="0" baseline="0" noProof="0" dirty="0" err="1">
                <a:ln>
                  <a:noFill/>
                </a:ln>
                <a:solidFill>
                  <a:srgbClr val="1F497D"/>
                </a:solidFill>
                <a:effectLst/>
                <a:uLnTx/>
                <a:uFillTx/>
                <a:latin typeface="Calibri"/>
              </a:rPr>
              <a:t>ολιτικά</a:t>
            </a:r>
            <a:r>
              <a:rPr kumimoji="0" lang="en-US" sz="1100" b="1" i="0" u="none" strike="noStrike" kern="1200" cap="none" spc="0" normalizeH="0" baseline="0" noProof="0" dirty="0">
                <a:ln>
                  <a:noFill/>
                </a:ln>
                <a:solidFill>
                  <a:srgbClr val="1F497D"/>
                </a:solidFill>
                <a:effectLst/>
                <a:uLnTx/>
                <a:uFillTx/>
                <a:latin typeface="Calibri"/>
              </a:rPr>
              <a:t> </a:t>
            </a:r>
            <a:r>
              <a:rPr kumimoji="0" lang="en-US" sz="1100" b="1" i="0" u="none" strike="noStrike" kern="1200" cap="none" spc="0" normalizeH="0" baseline="0" noProof="0" dirty="0" err="1">
                <a:ln>
                  <a:noFill/>
                </a:ln>
                <a:solidFill>
                  <a:srgbClr val="1F497D"/>
                </a:solidFill>
                <a:effectLst/>
                <a:uLnTx/>
                <a:uFillTx/>
                <a:latin typeface="Calibri"/>
              </a:rPr>
              <a:t>κόμμ</a:t>
            </a:r>
            <a:r>
              <a:rPr kumimoji="0" lang="en-US" sz="1100" b="1" i="0" u="none" strike="noStrike" kern="1200" cap="none" spc="0" normalizeH="0" baseline="0" noProof="0" dirty="0">
                <a:ln>
                  <a:noFill/>
                </a:ln>
                <a:solidFill>
                  <a:srgbClr val="1F497D"/>
                </a:solidFill>
                <a:effectLst/>
                <a:uLnTx/>
                <a:uFillTx/>
                <a:latin typeface="Calibri"/>
              </a:rPr>
              <a:t>ατα που συγκεντρώνουν βάση ψηφοφόρων </a:t>
            </a:r>
            <a:r>
              <a:rPr kumimoji="0" lang="el-GR" sz="1100" b="1" i="0" u="none" strike="noStrike" kern="1200" cap="none" spc="0" normalizeH="0" baseline="0" noProof="0" dirty="0">
                <a:ln>
                  <a:noFill/>
                </a:ln>
                <a:solidFill>
                  <a:srgbClr val="1F497D"/>
                </a:solidFill>
                <a:effectLst/>
                <a:uLnTx/>
                <a:uFillTx/>
                <a:latin typeface="Calibri"/>
              </a:rPr>
              <a:t>σ</a:t>
            </a:r>
            <a:r>
              <a:rPr kumimoji="0" lang="en-US" sz="1100" b="1" i="0" u="none" strike="noStrike" kern="1200" cap="none" spc="0" normalizeH="0" baseline="0" noProof="0" dirty="0" err="1">
                <a:ln>
                  <a:noFill/>
                </a:ln>
                <a:solidFill>
                  <a:srgbClr val="1F497D"/>
                </a:solidFill>
                <a:effectLst/>
                <a:uLnTx/>
                <a:uFillTx/>
                <a:latin typeface="Calibri"/>
              </a:rPr>
              <a:t>το</a:t>
            </a:r>
            <a:r>
              <a:rPr kumimoji="0" lang="en-US" sz="1100" b="1" i="0" u="none" strike="noStrike" kern="1200" cap="none" spc="0" normalizeH="0" baseline="0" noProof="0" dirty="0">
                <a:ln>
                  <a:noFill/>
                </a:ln>
                <a:solidFill>
                  <a:srgbClr val="1F497D"/>
                </a:solidFill>
                <a:effectLst/>
                <a:uLnTx/>
                <a:uFillTx/>
                <a:latin typeface="Calibri"/>
              </a:rPr>
              <a:t> α</a:t>
            </a:r>
            <a:r>
              <a:rPr kumimoji="0" lang="en-US" sz="1100" b="1" i="0" u="none" strike="noStrike" kern="1200" cap="none" spc="0" normalizeH="0" baseline="0" noProof="0" dirty="0" err="1">
                <a:ln>
                  <a:noFill/>
                </a:ln>
                <a:solidFill>
                  <a:srgbClr val="1F497D"/>
                </a:solidFill>
                <a:effectLst/>
                <a:uLnTx/>
                <a:uFillTx/>
                <a:latin typeface="Calibri"/>
              </a:rPr>
              <a:t>στάθμιστο</a:t>
            </a:r>
            <a:r>
              <a:rPr kumimoji="0" lang="en-US" sz="1100" b="1" i="0" u="none" strike="noStrike" kern="1200" cap="none" spc="0" normalizeH="0" baseline="0" noProof="0" dirty="0">
                <a:ln>
                  <a:noFill/>
                </a:ln>
                <a:solidFill>
                  <a:srgbClr val="1F497D"/>
                </a:solidFill>
                <a:effectLst/>
                <a:uLnTx/>
                <a:uFillTx/>
                <a:latin typeface="Calibri"/>
              </a:rPr>
              <a:t> </a:t>
            </a:r>
            <a:r>
              <a:rPr kumimoji="0" lang="en-US" sz="1100" b="1" i="0" u="none" strike="noStrike" kern="1200" cap="none" spc="0" normalizeH="0" baseline="0" noProof="0" dirty="0" err="1">
                <a:ln>
                  <a:noFill/>
                </a:ln>
                <a:solidFill>
                  <a:srgbClr val="1F497D"/>
                </a:solidFill>
                <a:effectLst/>
                <a:uLnTx/>
                <a:uFillTx/>
                <a:latin typeface="Calibri"/>
              </a:rPr>
              <a:t>δείγμ</a:t>
            </a:r>
            <a:r>
              <a:rPr kumimoji="0" lang="en-US" sz="1100" b="1" i="0" u="none" strike="noStrike" kern="1200" cap="none" spc="0" normalizeH="0" baseline="0" noProof="0" dirty="0">
                <a:ln>
                  <a:noFill/>
                </a:ln>
                <a:solidFill>
                  <a:srgbClr val="1F497D"/>
                </a:solidFill>
                <a:effectLst/>
                <a:uLnTx/>
                <a:uFillTx/>
                <a:latin typeface="Calibri"/>
              </a:rPr>
              <a:t>α </a:t>
            </a:r>
            <a:r>
              <a:rPr kumimoji="0" lang="el-GR" sz="1100" b="1" i="0" u="none" strike="noStrike" kern="1200" cap="none" spc="0" normalizeH="0" baseline="0" noProof="0" dirty="0">
                <a:ln>
                  <a:noFill/>
                </a:ln>
                <a:solidFill>
                  <a:srgbClr val="1F497D"/>
                </a:solidFill>
                <a:effectLst/>
                <a:uLnTx/>
                <a:uFillTx/>
                <a:latin typeface="Calibri"/>
              </a:rPr>
              <a:t>μικρότερο των </a:t>
            </a:r>
            <a:r>
              <a:rPr kumimoji="0" lang="en-US" sz="1100" b="1" i="0" u="none" strike="noStrike" kern="1200" cap="none" spc="0" normalizeH="0" baseline="0" noProof="0" dirty="0">
                <a:ln>
                  <a:noFill/>
                </a:ln>
                <a:solidFill>
                  <a:srgbClr val="1F497D"/>
                </a:solidFill>
                <a:effectLst/>
                <a:uLnTx/>
                <a:uFillTx/>
                <a:latin typeface="Calibri"/>
              </a:rPr>
              <a:t>60-100 α</a:t>
            </a:r>
            <a:r>
              <a:rPr kumimoji="0" lang="en-US" sz="1100" b="1" i="0" u="none" strike="noStrike" kern="1200" cap="none" spc="0" normalizeH="0" baseline="0" noProof="0" dirty="0" err="1">
                <a:ln>
                  <a:noFill/>
                </a:ln>
                <a:solidFill>
                  <a:srgbClr val="1F497D"/>
                </a:solidFill>
                <a:effectLst/>
                <a:uLnTx/>
                <a:uFillTx/>
                <a:latin typeface="Calibri"/>
              </a:rPr>
              <a:t>τόμων</a:t>
            </a:r>
            <a:r>
              <a:rPr kumimoji="0" lang="el-GR" sz="1100" b="1" i="0" u="none" strike="noStrike" kern="1200" cap="none" spc="0" normalizeH="0" baseline="0" noProof="0" dirty="0">
                <a:ln>
                  <a:noFill/>
                </a:ln>
                <a:solidFill>
                  <a:srgbClr val="1F497D"/>
                </a:solidFill>
                <a:effectLst/>
                <a:uLnTx/>
                <a:uFillTx/>
                <a:latin typeface="Calibri"/>
              </a:rPr>
              <a:t> (ΚΚΕ, ΕΛΛΗΝΙΚΗ ΛΥΣΗ, ΣΠΑΡΤΙΑΤΕΣ ,ΠΛΕΥΣΗ ΕΛΕΥΘΕΡΙΑΣ, ΝΙΚΗ,ΜΕΡΑ 25,ΝΕΑ ΑΡΙΣΤΕΡΑ</a:t>
            </a:r>
            <a:r>
              <a:rPr kumimoji="0" lang="en-US" sz="1100" b="1" i="0" u="none" strike="noStrike" kern="1200" cap="none" spc="0" normalizeH="0" baseline="0" noProof="0" dirty="0">
                <a:ln>
                  <a:noFill/>
                </a:ln>
                <a:solidFill>
                  <a:srgbClr val="1F497D"/>
                </a:solidFill>
                <a:effectLst/>
                <a:uLnTx/>
                <a:uFillTx/>
                <a:latin typeface="Calibri"/>
              </a:rPr>
              <a:t> </a:t>
            </a:r>
            <a:r>
              <a:rPr kumimoji="0" lang="el-GR" sz="1100" b="1" i="0" u="none" strike="noStrike" kern="1200" cap="none" spc="0" normalizeH="0" baseline="0" noProof="0" dirty="0">
                <a:ln>
                  <a:noFill/>
                </a:ln>
                <a:solidFill>
                  <a:srgbClr val="1F497D"/>
                </a:solidFill>
                <a:effectLst/>
                <a:uLnTx/>
                <a:uFillTx/>
                <a:latin typeface="Calibri"/>
              </a:rPr>
              <a:t>), </a:t>
            </a:r>
            <a:r>
              <a:rPr kumimoji="0" lang="en-US" sz="1100" b="1" i="0" u="none" strike="noStrike" kern="1200" cap="none" spc="0" normalizeH="0" baseline="0" noProof="0" dirty="0">
                <a:ln>
                  <a:noFill/>
                </a:ln>
                <a:solidFill>
                  <a:srgbClr val="1F497D"/>
                </a:solidFill>
                <a:effectLst/>
                <a:uLnTx/>
                <a:uFillTx/>
                <a:latin typeface="Calibri"/>
              </a:rPr>
              <a:t>η α</a:t>
            </a:r>
            <a:r>
              <a:rPr kumimoji="0" lang="en-US" sz="1100" b="1" i="0" u="none" strike="noStrike" kern="1200" cap="none" spc="0" normalizeH="0" baseline="0" noProof="0" dirty="0" err="1">
                <a:ln>
                  <a:noFill/>
                </a:ln>
                <a:solidFill>
                  <a:srgbClr val="1F497D"/>
                </a:solidFill>
                <a:effectLst/>
                <a:uLnTx/>
                <a:uFillTx/>
                <a:latin typeface="Calibri"/>
              </a:rPr>
              <a:t>νάλυση</a:t>
            </a:r>
            <a:r>
              <a:rPr kumimoji="0" lang="en-US" sz="1100" b="1" i="0" u="none" strike="noStrike" kern="1200" cap="none" spc="0" normalizeH="0" baseline="0" noProof="0" dirty="0">
                <a:ln>
                  <a:noFill/>
                </a:ln>
                <a:solidFill>
                  <a:srgbClr val="1F497D"/>
                </a:solidFill>
                <a:effectLst/>
                <a:uLnTx/>
                <a:uFillTx/>
                <a:latin typeface="Calibri"/>
              </a:rPr>
              <a:t> επ</a:t>
            </a:r>
            <a:r>
              <a:rPr kumimoji="0" lang="en-US" sz="1100" b="1" i="0" u="none" strike="noStrike" kern="1200" cap="none" spc="0" normalizeH="0" baseline="0" noProof="0" dirty="0" err="1">
                <a:ln>
                  <a:noFill/>
                </a:ln>
                <a:solidFill>
                  <a:srgbClr val="1F497D"/>
                </a:solidFill>
                <a:effectLst/>
                <a:uLnTx/>
                <a:uFillTx/>
                <a:latin typeface="Calibri"/>
              </a:rPr>
              <a:t>ιτρέ</a:t>
            </a:r>
            <a:r>
              <a:rPr kumimoji="0" lang="en-US" sz="1100" b="1" i="0" u="none" strike="noStrike" kern="1200" cap="none" spc="0" normalizeH="0" baseline="0" noProof="0" dirty="0">
                <a:ln>
                  <a:noFill/>
                </a:ln>
                <a:solidFill>
                  <a:srgbClr val="1F497D"/>
                </a:solidFill>
                <a:effectLst/>
                <a:uLnTx/>
                <a:uFillTx/>
                <a:latin typeface="Calibri"/>
              </a:rPr>
              <a:t>πεται άλλα είναι ενδεικτική</a:t>
            </a:r>
            <a:r>
              <a:rPr kumimoji="0" lang="el-GR" sz="1100" b="1" i="0" u="none" strike="noStrike" kern="1200" cap="none" spc="0" normalizeH="0" baseline="0" noProof="0" dirty="0">
                <a:ln>
                  <a:noFill/>
                </a:ln>
                <a:solidFill>
                  <a:srgbClr val="1F497D"/>
                </a:solidFill>
                <a:effectLst/>
                <a:uLnTx/>
                <a:uFillTx/>
                <a:latin typeface="Calibri"/>
              </a:rPr>
              <a:t>.</a:t>
            </a:r>
            <a:endParaRPr kumimoji="0" lang="en-US" sz="1100" b="1" i="0" u="none" strike="noStrike" kern="1200" cap="none" spc="0" normalizeH="0" baseline="0" noProof="0" dirty="0">
              <a:ln>
                <a:noFill/>
              </a:ln>
              <a:solidFill>
                <a:srgbClr val="1F497D"/>
              </a:solidFill>
              <a:effectLst/>
              <a:uLnTx/>
              <a:uFillTx/>
              <a:latin typeface="Calibri"/>
            </a:endParaRPr>
          </a:p>
          <a:p>
            <a:pPr marL="47471" marR="0" lvl="0" indent="0" algn="l" defTabSz="914406" rtl="0" eaLnBrk="1" fontAlgn="auto" latinLnBrk="0" hangingPunct="1">
              <a:lnSpc>
                <a:spcPct val="90000"/>
              </a:lnSpc>
              <a:spcBef>
                <a:spcPct val="20000"/>
              </a:spcBef>
              <a:spcAft>
                <a:spcPts val="0"/>
              </a:spcAft>
              <a:buClrTx/>
              <a:buSzTx/>
              <a:buNone/>
              <a:tabLst/>
              <a:defRPr/>
            </a:pPr>
            <a:endParaRPr kumimoji="0" lang="en-US" sz="1100" b="1" i="0" u="none" strike="noStrike" kern="1200" cap="none" spc="0" normalizeH="0" baseline="0" noProof="0" dirty="0">
              <a:ln>
                <a:noFill/>
              </a:ln>
              <a:solidFill>
                <a:srgbClr val="1F497D"/>
              </a:solidFill>
              <a:effectLst/>
              <a:uLnTx/>
              <a:uFillTx/>
              <a:latin typeface="Calibri"/>
            </a:endParaRPr>
          </a:p>
          <a:p>
            <a:pPr marL="283015" marR="0" lvl="0" indent="-285750" algn="l" defTabSz="914406" rtl="0" eaLnBrk="1" fontAlgn="auto" latinLnBrk="0" hangingPunct="1">
              <a:lnSpc>
                <a:spcPct val="90000"/>
              </a:lnSpc>
              <a:spcBef>
                <a:spcPts val="303"/>
              </a:spcBef>
              <a:spcAft>
                <a:spcPts val="0"/>
              </a:spcAft>
              <a:buClrTx/>
              <a:buSzTx/>
              <a:buFont typeface="Wingdings" panose="05000000000000000000" pitchFamily="2" charset="2"/>
              <a:buChar char="Ø"/>
              <a:tabLst>
                <a:tab pos="225867" algn="l"/>
                <a:tab pos="226299" algn="l"/>
              </a:tabLst>
              <a:defRPr/>
            </a:pPr>
            <a:r>
              <a:rPr kumimoji="0" lang="el-GR" sz="1100" b="1" i="0" u="none" strike="noStrike" kern="1200" cap="none" spc="0" normalizeH="0" baseline="0" noProof="0" dirty="0">
                <a:ln>
                  <a:noFill/>
                </a:ln>
                <a:solidFill>
                  <a:srgbClr val="1F497D"/>
                </a:solidFill>
                <a:effectLst/>
                <a:uLnTx/>
                <a:uFillTx/>
                <a:latin typeface="Calibri"/>
              </a:rPr>
              <a:t>Δειγματοληπτικό σφάλμα</a:t>
            </a:r>
            <a:r>
              <a:rPr kumimoji="0" lang="en-US" sz="1100" b="1" i="0" u="none" strike="noStrike" kern="1200" cap="none" spc="0" normalizeH="0" baseline="0" noProof="0" dirty="0">
                <a:ln>
                  <a:noFill/>
                </a:ln>
                <a:solidFill>
                  <a:srgbClr val="1F497D"/>
                </a:solidFill>
                <a:effectLst/>
                <a:uLnTx/>
                <a:uFillTx/>
                <a:latin typeface="Calibri"/>
              </a:rPr>
              <a:t>:</a:t>
            </a:r>
            <a:r>
              <a:rPr kumimoji="0" lang="el-GR" sz="1100" b="1" i="0" u="none" strike="noStrike" kern="1200" cap="none" spc="0" normalizeH="0" baseline="0" noProof="0" dirty="0">
                <a:ln>
                  <a:noFill/>
                </a:ln>
                <a:solidFill>
                  <a:srgbClr val="1F497D"/>
                </a:solidFill>
                <a:effectLst/>
                <a:uLnTx/>
                <a:uFillTx/>
                <a:latin typeface="Calibri"/>
              </a:rPr>
              <a:t> Με διάστημα βεβαιότητας 95%, κυμαίνεται εντός του διαστήματος +/- 2,83 % </a:t>
            </a:r>
          </a:p>
          <a:p>
            <a:pPr marL="225867" marR="0" lvl="0" indent="-228602" algn="l" defTabSz="914406" rtl="0" eaLnBrk="1" fontAlgn="auto" latinLnBrk="0" hangingPunct="1">
              <a:lnSpc>
                <a:spcPct val="90000"/>
              </a:lnSpc>
              <a:spcBef>
                <a:spcPts val="303"/>
              </a:spcBef>
              <a:spcAft>
                <a:spcPts val="0"/>
              </a:spcAft>
              <a:buClrTx/>
              <a:buSzTx/>
              <a:buFont typeface="Arial" pitchFamily="34" charset="0"/>
              <a:buChar char="•"/>
              <a:tabLst>
                <a:tab pos="225867" algn="l"/>
                <a:tab pos="226299" algn="l"/>
              </a:tabLst>
              <a:defRPr/>
            </a:pPr>
            <a:endParaRPr kumimoji="0" lang="en-US" sz="1100" b="1" i="0" u="none" strike="noStrike" kern="1200" cap="none" spc="0" normalizeH="0" baseline="0" noProof="0" dirty="0">
              <a:ln>
                <a:noFill/>
              </a:ln>
              <a:solidFill>
                <a:srgbClr val="1F497D"/>
              </a:solidFill>
              <a:effectLst/>
              <a:uLnTx/>
              <a:uFillTx/>
              <a:latin typeface="Calibri"/>
            </a:endParaRPr>
          </a:p>
          <a:p>
            <a:pPr marL="190195" marR="0" lvl="0" indent="-285750" algn="l" defTabSz="914406" rtl="0" eaLnBrk="1" fontAlgn="auto" latinLnBrk="0" hangingPunct="1">
              <a:lnSpc>
                <a:spcPct val="90000"/>
              </a:lnSpc>
              <a:spcBef>
                <a:spcPct val="20000"/>
              </a:spcBef>
              <a:spcAft>
                <a:spcPts val="0"/>
              </a:spcAft>
              <a:buClrTx/>
              <a:buSzTx/>
              <a:buFont typeface="Wingdings" panose="05000000000000000000" pitchFamily="2" charset="2"/>
              <a:buChar char="Ø"/>
              <a:tabLst/>
              <a:defRPr/>
            </a:pPr>
            <a:r>
              <a:rPr kumimoji="0" lang="en-US" sz="1100" b="1" i="0" u="none" strike="noStrike" kern="1200" cap="none" spc="0" normalizeH="0" baseline="0" noProof="0" dirty="0">
                <a:ln>
                  <a:noFill/>
                </a:ln>
                <a:solidFill>
                  <a:srgbClr val="1F497D"/>
                </a:solidFill>
                <a:effectLst/>
                <a:uLnTx/>
                <a:uFillTx/>
                <a:latin typeface="Calibri"/>
              </a:rPr>
              <a:t>  </a:t>
            </a:r>
            <a:r>
              <a:rPr kumimoji="0" lang="en-US" sz="1100" b="1" i="0" u="none" strike="noStrike" kern="1200" cap="none" spc="0" normalizeH="0" baseline="0" noProof="0" dirty="0" err="1">
                <a:ln>
                  <a:noFill/>
                </a:ln>
                <a:solidFill>
                  <a:srgbClr val="1F497D"/>
                </a:solidFill>
                <a:effectLst/>
                <a:uLnTx/>
                <a:uFillTx/>
                <a:latin typeface="Calibri"/>
              </a:rPr>
              <a:t>Προσω</a:t>
            </a:r>
            <a:r>
              <a:rPr kumimoji="0" lang="en-US" sz="1100" b="1" i="0" u="none" strike="noStrike" kern="1200" cap="none" spc="0" normalizeH="0" baseline="0" noProof="0" dirty="0">
                <a:ln>
                  <a:noFill/>
                </a:ln>
                <a:solidFill>
                  <a:srgbClr val="1F497D"/>
                </a:solidFill>
                <a:effectLst/>
                <a:uLnTx/>
                <a:uFillTx/>
                <a:latin typeface="Calibri"/>
              </a:rPr>
              <a:t>πικό   field: </a:t>
            </a:r>
            <a:r>
              <a:rPr kumimoji="0" lang="el-GR" sz="1100" b="1" i="0" u="none" strike="noStrike" kern="1200" cap="none" spc="0" normalizeH="0" baseline="0" noProof="0" dirty="0">
                <a:ln>
                  <a:noFill/>
                </a:ln>
                <a:solidFill>
                  <a:srgbClr val="1F497D"/>
                </a:solidFill>
                <a:effectLst/>
                <a:uLnTx/>
                <a:uFillTx/>
                <a:latin typeface="Calibri" panose="020F0502020204030204" pitchFamily="34" charset="0"/>
                <a:ea typeface="Calibri" panose="020F0502020204030204" pitchFamily="34" charset="0"/>
                <a:cs typeface="Times New Roman" panose="02020603050405020304" pitchFamily="18" charset="0"/>
              </a:rPr>
              <a:t>Εργάστηκαν 17  </a:t>
            </a:r>
            <a:r>
              <a:rPr kumimoji="0" lang="el-GR" sz="1100" b="1" i="0" u="none" strike="noStrike" kern="1200" cap="none" spc="0" normalizeH="0" baseline="0" noProof="0" dirty="0">
                <a:ln>
                  <a:noFill/>
                </a:ln>
                <a:solidFill>
                  <a:srgbClr val="1F497D"/>
                </a:solidFill>
                <a:effectLst/>
                <a:uLnTx/>
                <a:uFillTx/>
                <a:latin typeface="Calibri"/>
              </a:rPr>
              <a:t>Ε</a:t>
            </a:r>
            <a:r>
              <a:rPr kumimoji="0" lang="en-US" sz="1100" b="1" i="0" u="none" strike="noStrike" kern="1200" cap="none" spc="0" normalizeH="0" baseline="0" noProof="0" dirty="0" err="1">
                <a:ln>
                  <a:noFill/>
                </a:ln>
                <a:solidFill>
                  <a:srgbClr val="1F497D"/>
                </a:solidFill>
                <a:effectLst/>
                <a:uLnTx/>
                <a:uFillTx/>
                <a:latin typeface="Calibri"/>
              </a:rPr>
              <a:t>ρευνητές</a:t>
            </a:r>
            <a:r>
              <a:rPr kumimoji="0" lang="en-US" sz="1100" b="1" i="0" u="none" strike="noStrike" kern="1200" cap="none" spc="0" normalizeH="0" baseline="0" noProof="0" dirty="0">
                <a:ln>
                  <a:noFill/>
                </a:ln>
                <a:solidFill>
                  <a:srgbClr val="1F497D"/>
                </a:solidFill>
                <a:effectLst/>
                <a:uLnTx/>
                <a:uFillTx/>
                <a:latin typeface="Calibri"/>
              </a:rPr>
              <a:t>  και</a:t>
            </a:r>
            <a:r>
              <a:rPr kumimoji="0" lang="el-GR" sz="1100" b="1" i="0" u="none" strike="noStrike" kern="1200" cap="none" spc="0" normalizeH="0" baseline="0" noProof="0" dirty="0">
                <a:ln>
                  <a:noFill/>
                </a:ln>
                <a:solidFill>
                  <a:srgbClr val="1F497D"/>
                </a:solidFill>
                <a:effectLst/>
                <a:uLnTx/>
                <a:uFillTx/>
                <a:latin typeface="Calibri"/>
              </a:rPr>
              <a:t> 1 Ε</a:t>
            </a:r>
            <a:r>
              <a:rPr kumimoji="0" lang="en-US" sz="1100" b="1" i="0" u="none" strike="noStrike" kern="1200" cap="none" spc="0" normalizeH="0" baseline="0" noProof="0" dirty="0">
                <a:ln>
                  <a:noFill/>
                </a:ln>
                <a:solidFill>
                  <a:srgbClr val="1F497D"/>
                </a:solidFill>
                <a:effectLst/>
                <a:uLnTx/>
                <a:uFillTx/>
                <a:latin typeface="Calibri"/>
              </a:rPr>
              <a:t>πόπτ</a:t>
            </a:r>
            <a:r>
              <a:rPr kumimoji="0" lang="el-GR" sz="1100" b="1" i="0" u="none" strike="noStrike" kern="1200" cap="none" spc="0" normalizeH="0" baseline="0" noProof="0" dirty="0">
                <a:ln>
                  <a:noFill/>
                </a:ln>
                <a:solidFill>
                  <a:srgbClr val="1F497D"/>
                </a:solidFill>
                <a:effectLst/>
                <a:uLnTx/>
                <a:uFillTx/>
                <a:latin typeface="Calibri"/>
              </a:rPr>
              <a:t>η</a:t>
            </a:r>
            <a:r>
              <a:rPr kumimoji="0" lang="en-US" sz="1100" b="1" i="0" u="none" strike="noStrike" kern="1200" cap="none" spc="0" normalizeH="0" baseline="0" noProof="0" dirty="0">
                <a:ln>
                  <a:noFill/>
                </a:ln>
                <a:solidFill>
                  <a:srgbClr val="1F497D"/>
                </a:solidFill>
                <a:effectLst/>
                <a:uLnTx/>
                <a:uFillTx/>
                <a:latin typeface="Calibri"/>
              </a:rPr>
              <a:t>ς  </a:t>
            </a:r>
          </a:p>
          <a:p>
            <a:pPr marL="177077" marR="0" lvl="0" indent="0" algn="l" defTabSz="914406" rtl="0" eaLnBrk="1" fontAlgn="auto" latinLnBrk="0" hangingPunct="1">
              <a:lnSpc>
                <a:spcPct val="90000"/>
              </a:lnSpc>
              <a:spcBef>
                <a:spcPct val="20000"/>
              </a:spcBef>
              <a:spcAft>
                <a:spcPts val="0"/>
              </a:spcAft>
              <a:buClrTx/>
              <a:buSzTx/>
              <a:buNone/>
              <a:tabLst/>
              <a:defRPr/>
            </a:pPr>
            <a:endParaRPr kumimoji="0" lang="en-US" altLang="en-US" sz="1100" b="1" i="0" u="none" strike="noStrike" kern="1200" cap="none" spc="0" normalizeH="0" baseline="0" noProof="0" dirty="0">
              <a:ln>
                <a:noFill/>
              </a:ln>
              <a:solidFill>
                <a:srgbClr val="1F497D"/>
              </a:solidFill>
              <a:effectLst/>
              <a:uLnTx/>
              <a:uFillTx/>
              <a:latin typeface="Calibri"/>
            </a:endParaRPr>
          </a:p>
          <a:p>
            <a:pPr marL="405679" marR="0" lvl="0" indent="-405679" algn="l" defTabSz="914406" rtl="0" eaLnBrk="1" fontAlgn="base" latinLnBrk="0" hangingPunct="1">
              <a:lnSpc>
                <a:spcPct val="90000"/>
              </a:lnSpc>
              <a:spcBef>
                <a:spcPts val="667"/>
              </a:spcBef>
              <a:spcAft>
                <a:spcPct val="0"/>
              </a:spcAft>
              <a:buClrTx/>
              <a:buSzTx/>
              <a:buFont typeface="Wingdings" panose="05000000000000000000" pitchFamily="2" charset="2"/>
              <a:buChar char="Ø"/>
              <a:tabLst/>
              <a:defRPr/>
            </a:pPr>
            <a:r>
              <a:rPr kumimoji="0" lang="en-US" altLang="en-US" sz="1100" b="1" i="0" u="none" strike="noStrike" kern="1200" cap="none" spc="0" normalizeH="0" baseline="0" noProof="0" dirty="0">
                <a:ln>
                  <a:noFill/>
                </a:ln>
                <a:solidFill>
                  <a:srgbClr val="1F497D"/>
                </a:solidFill>
                <a:effectLst/>
                <a:uLnTx/>
                <a:uFillTx/>
                <a:latin typeface="Calibri"/>
              </a:rPr>
              <a:t>Η Opinion Poll ΕΠΕ. </a:t>
            </a:r>
            <a:r>
              <a:rPr kumimoji="0" lang="en-US" altLang="en-US" sz="1100" b="1" i="0" u="none" strike="noStrike" kern="1200" cap="none" spc="0" normalizeH="0" baseline="0" noProof="0" dirty="0" err="1">
                <a:ln>
                  <a:noFill/>
                </a:ln>
                <a:solidFill>
                  <a:srgbClr val="1F497D"/>
                </a:solidFill>
                <a:effectLst/>
                <a:uLnTx/>
                <a:uFillTx/>
                <a:latin typeface="Calibri"/>
              </a:rPr>
              <a:t>Είν</a:t>
            </a:r>
            <a:r>
              <a:rPr kumimoji="0" lang="en-US" altLang="en-US" sz="1100" b="1" i="0" u="none" strike="noStrike" kern="1200" cap="none" spc="0" normalizeH="0" baseline="0" noProof="0" dirty="0">
                <a:ln>
                  <a:noFill/>
                </a:ln>
                <a:solidFill>
                  <a:srgbClr val="1F497D"/>
                </a:solidFill>
                <a:effectLst/>
                <a:uLnTx/>
                <a:uFillTx/>
                <a:latin typeface="Calibri"/>
              </a:rPr>
              <a:t>αι μέλος του ΣΕΔΕΑ, της ESOMAR, της WAPOR και τηρεί τον κανονισμό του Π.Ε.Σ.Σ. και </a:t>
            </a:r>
            <a:r>
              <a:rPr kumimoji="0" lang="en-US" altLang="en-US" sz="1100" b="1" i="0" u="none" strike="noStrike" kern="1200" cap="none" spc="0" normalizeH="0" baseline="0" noProof="0" dirty="0" err="1">
                <a:ln>
                  <a:noFill/>
                </a:ln>
                <a:solidFill>
                  <a:srgbClr val="1F497D"/>
                </a:solidFill>
                <a:effectLst/>
                <a:uLnTx/>
                <a:uFillTx/>
                <a:latin typeface="Calibri"/>
              </a:rPr>
              <a:t>τους</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διεθνείς</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κώδικες</a:t>
            </a:r>
            <a:r>
              <a:rPr kumimoji="0" lang="en-US" altLang="en-US" sz="1100" b="1" i="0" u="none" strike="noStrike" kern="1200" cap="none" spc="0" normalizeH="0" baseline="0" noProof="0" dirty="0">
                <a:ln>
                  <a:noFill/>
                </a:ln>
                <a:solidFill>
                  <a:srgbClr val="1F497D"/>
                </a:solidFill>
                <a:effectLst/>
                <a:uLnTx/>
                <a:uFillTx/>
                <a:latin typeface="Calibri"/>
              </a:rPr>
              <a:t> </a:t>
            </a:r>
            <a:r>
              <a:rPr kumimoji="0" lang="en-US" altLang="en-US" sz="1100" b="1" i="0" u="none" strike="noStrike" kern="1200" cap="none" spc="0" normalizeH="0" baseline="0" noProof="0" dirty="0" err="1">
                <a:ln>
                  <a:noFill/>
                </a:ln>
                <a:solidFill>
                  <a:srgbClr val="1F497D"/>
                </a:solidFill>
                <a:effectLst/>
                <a:uLnTx/>
                <a:uFillTx/>
                <a:latin typeface="Calibri"/>
              </a:rPr>
              <a:t>δεοντολογί</a:t>
            </a:r>
            <a:r>
              <a:rPr kumimoji="0" lang="en-US" altLang="en-US" sz="1100" b="1" i="0" u="none" strike="noStrike" kern="1200" cap="none" spc="0" normalizeH="0" baseline="0" noProof="0" dirty="0">
                <a:ln>
                  <a:noFill/>
                </a:ln>
                <a:solidFill>
                  <a:srgbClr val="1F497D"/>
                </a:solidFill>
                <a:effectLst/>
                <a:uLnTx/>
                <a:uFillTx/>
                <a:latin typeface="Calibri"/>
              </a:rPr>
              <a:t>ας για την διεξαγωγή και δημοσιοποίηση ερευνών κοινής γνώμης.</a:t>
            </a:r>
          </a:p>
          <a:p>
            <a:pPr marL="0" indent="0">
              <a:buNone/>
            </a:pPr>
            <a:endParaRPr lang="en-US" sz="1100" dirty="0"/>
          </a:p>
        </p:txBody>
      </p:sp>
      <p:pic>
        <p:nvPicPr>
          <p:cNvPr id="1026" name="Picture 2" descr="Political.gr | Kallithéa">
            <a:extLst>
              <a:ext uri="{FF2B5EF4-FFF2-40B4-BE49-F238E27FC236}">
                <a16:creationId xmlns:a16="http://schemas.microsoft.com/office/drawing/2014/main" id="{62CB61C1-47CF-8B4F-F027-A0F38403978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4892" y="1663095"/>
            <a:ext cx="876823" cy="492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3078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C86E3-03D1-2A91-5DCA-AF089B6C63C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94831BC-16DD-F585-86B7-5EE910721F9E}"/>
              </a:ext>
            </a:extLst>
          </p:cNvPr>
          <p:cNvSpPr>
            <a:spLocks noGrp="1"/>
          </p:cNvSpPr>
          <p:nvPr>
            <p:ph type="title"/>
          </p:nvPr>
        </p:nvSpPr>
        <p:spPr>
          <a:xfrm>
            <a:off x="569411" y="106315"/>
            <a:ext cx="9679819" cy="981705"/>
          </a:xfrm>
        </p:spPr>
        <p:txBody>
          <a:bodyPr>
            <a:noAutofit/>
          </a:bodyPr>
          <a:lstStyle/>
          <a:p>
            <a:pPr marL="228600" algn="l">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Συμφωνείτε να δοθεί η οδός Βασιλίσσης Όλγας ξανά στην κυκλοφορία μετά από 5 χρόνια που είναι κλειστή για έργα;</a:t>
            </a:r>
            <a:br>
              <a:rPr lang="el-GR" sz="2000" b="1" kern="100" dirty="0">
                <a:solidFill>
                  <a:schemeClr val="tx2">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b="1" dirty="0">
              <a:solidFill>
                <a:schemeClr val="tx2">
                  <a:lumMod val="75000"/>
                </a:schemeClr>
              </a:solidFill>
            </a:endParaRPr>
          </a:p>
        </p:txBody>
      </p:sp>
      <p:graphicFrame>
        <p:nvGraphicFramePr>
          <p:cNvPr id="3" name="Chart 4">
            <a:extLst>
              <a:ext uri="{FF2B5EF4-FFF2-40B4-BE49-F238E27FC236}">
                <a16:creationId xmlns:a16="http://schemas.microsoft.com/office/drawing/2014/main" id="{DF29B130-03F7-48E5-96B7-899EE2686CB9}"/>
              </a:ext>
            </a:extLst>
          </p:cNvPr>
          <p:cNvGraphicFramePr>
            <a:graphicFrameLocks noGrp="1"/>
          </p:cNvGraphicFramePr>
          <p:nvPr>
            <p:ph idx="1"/>
            <p:extLst>
              <p:ext uri="{D42A27DB-BD31-4B8C-83A1-F6EECF244321}">
                <p14:modId xmlns:p14="http://schemas.microsoft.com/office/powerpoint/2010/main" val="4233738241"/>
              </p:ext>
            </p:extLst>
          </p:nvPr>
        </p:nvGraphicFramePr>
        <p:xfrm>
          <a:off x="1482509" y="1359661"/>
          <a:ext cx="9521325" cy="5400740"/>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6">
            <a:extLst>
              <a:ext uri="{FF2B5EF4-FFF2-40B4-BE49-F238E27FC236}">
                <a16:creationId xmlns:a16="http://schemas.microsoft.com/office/drawing/2014/main" id="{4A6D881B-E71F-E839-9BEB-B0A9C6D400B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Political.gr | Kallithéa">
            <a:extLst>
              <a:ext uri="{FF2B5EF4-FFF2-40B4-BE49-F238E27FC236}">
                <a16:creationId xmlns:a16="http://schemas.microsoft.com/office/drawing/2014/main" id="{E964E7F0-7B9A-3A60-82CB-A1D4E30FDD7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32330" y="7338351"/>
            <a:ext cx="1027111" cy="646324"/>
          </a:xfrm>
          <a:prstGeom prst="rect">
            <a:avLst/>
          </a:prstGeom>
          <a:noFill/>
          <a:extLst>
            <a:ext uri="{909E8E84-426E-40DD-AFC4-6F175D3DCCD1}">
              <a14:hiddenFill xmlns:a14="http://schemas.microsoft.com/office/drawing/2010/main">
                <a:solidFill>
                  <a:srgbClr val="FFFFFF"/>
                </a:solidFill>
              </a14:hiddenFill>
            </a:ext>
          </a:extLst>
        </p:spPr>
      </p:pic>
      <p:sp>
        <p:nvSpPr>
          <p:cNvPr id="6" name="Επεξήγηση: Γραμμή με γωνία 5">
            <a:extLst>
              <a:ext uri="{FF2B5EF4-FFF2-40B4-BE49-F238E27FC236}">
                <a16:creationId xmlns:a16="http://schemas.microsoft.com/office/drawing/2014/main" id="{1D9E0084-8808-9BA5-41FA-4C09288DF283}"/>
              </a:ext>
            </a:extLst>
          </p:cNvPr>
          <p:cNvSpPr/>
          <p:nvPr/>
        </p:nvSpPr>
        <p:spPr>
          <a:xfrm>
            <a:off x="933222" y="3211698"/>
            <a:ext cx="2238604" cy="1342064"/>
          </a:xfrm>
          <a:prstGeom prst="borderCallout2">
            <a:avLst>
              <a:gd name="adj1" fmla="val 92389"/>
              <a:gd name="adj2" fmla="val 160443"/>
              <a:gd name="adj3" fmla="val 61061"/>
              <a:gd name="adj4" fmla="val 102985"/>
              <a:gd name="adj5" fmla="val 25413"/>
              <a:gd name="adj6" fmla="val 127099"/>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t>NAI+M</a:t>
            </a:r>
            <a:r>
              <a:rPr lang="el-GR" sz="1800" b="1" dirty="0"/>
              <a:t>ΑΛΛΟΝ ΝΑΙ</a:t>
            </a:r>
          </a:p>
          <a:p>
            <a:pPr algn="ctr"/>
            <a:r>
              <a:rPr lang="el-GR" sz="2800" b="1" dirty="0"/>
              <a:t>75,9% </a:t>
            </a:r>
          </a:p>
        </p:txBody>
      </p:sp>
      <p:sp>
        <p:nvSpPr>
          <p:cNvPr id="7" name="Δεξιά αγκύλη 6">
            <a:extLst>
              <a:ext uri="{FF2B5EF4-FFF2-40B4-BE49-F238E27FC236}">
                <a16:creationId xmlns:a16="http://schemas.microsoft.com/office/drawing/2014/main" id="{181F8427-5A96-A896-60E5-12BB04DE3E03}"/>
              </a:ext>
            </a:extLst>
          </p:cNvPr>
          <p:cNvSpPr/>
          <p:nvPr/>
        </p:nvSpPr>
        <p:spPr>
          <a:xfrm rot="10800000">
            <a:off x="3359745" y="3406995"/>
            <a:ext cx="475985" cy="951470"/>
          </a:xfrm>
          <a:prstGeom prst="rightBracket">
            <a:avLst/>
          </a:prstGeom>
          <a:ln w="22225">
            <a:solidFill>
              <a:schemeClr val="accent1">
                <a:shade val="95000"/>
                <a:satMod val="10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3320516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3F37B-D0DF-E607-057F-C0E6B23F8F4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1F54126-E23D-3BBA-3AA4-D01A3A6C8D09}"/>
              </a:ext>
            </a:extLst>
          </p:cNvPr>
          <p:cNvSpPr>
            <a:spLocks noGrp="1"/>
          </p:cNvSpPr>
          <p:nvPr>
            <p:ph type="title"/>
          </p:nvPr>
        </p:nvSpPr>
        <p:spPr>
          <a:xfrm>
            <a:off x="569411" y="106315"/>
            <a:ext cx="9679819" cy="1537290"/>
          </a:xfrm>
        </p:spPr>
        <p:txBody>
          <a:bodyPr>
            <a:normAutofit/>
          </a:bodyPr>
          <a:lstStyle/>
          <a:p>
            <a:pPr marL="228600" algn="l">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Πως βλέπετε το πρόγραμμα του Δήμου για παρεμβάσεις και συμμετοχικές δράσεις αύξησης του Πρασίνου στην Αθήνα, όπως ήδη πραγματοποιούνται στον Λόφο Λαμπράκη, στο Άλσος Ιλισίων </a:t>
            </a:r>
            <a:r>
              <a:rPr lang="el-GR" sz="2000" b="1" kern="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Ευελπίδων</a:t>
            </a: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στον Λυκαβηττό κ.ά.; </a:t>
            </a:r>
            <a:br>
              <a:rPr lang="el-GR" sz="2000" b="1" kern="100" dirty="0">
                <a:solidFill>
                  <a:schemeClr val="tx2">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b="1" dirty="0">
              <a:solidFill>
                <a:schemeClr val="tx2">
                  <a:lumMod val="75000"/>
                </a:schemeClr>
              </a:solidFill>
            </a:endParaRPr>
          </a:p>
        </p:txBody>
      </p:sp>
      <p:graphicFrame>
        <p:nvGraphicFramePr>
          <p:cNvPr id="3" name="Chart 3">
            <a:extLst>
              <a:ext uri="{FF2B5EF4-FFF2-40B4-BE49-F238E27FC236}">
                <a16:creationId xmlns:a16="http://schemas.microsoft.com/office/drawing/2014/main" id="{052F9B89-FAC2-C278-5F15-9253DF7C7187}"/>
              </a:ext>
            </a:extLst>
          </p:cNvPr>
          <p:cNvGraphicFramePr>
            <a:graphicFrameLocks noGrp="1"/>
          </p:cNvGraphicFramePr>
          <p:nvPr>
            <p:ph idx="1"/>
            <p:extLst>
              <p:ext uri="{D42A27DB-BD31-4B8C-83A1-F6EECF244321}">
                <p14:modId xmlns:p14="http://schemas.microsoft.com/office/powerpoint/2010/main" val="2588466758"/>
              </p:ext>
            </p:extLst>
          </p:nvPr>
        </p:nvGraphicFramePr>
        <p:xfrm>
          <a:off x="537282" y="1745673"/>
          <a:ext cx="9744075" cy="5592677"/>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6">
            <a:extLst>
              <a:ext uri="{FF2B5EF4-FFF2-40B4-BE49-F238E27FC236}">
                <a16:creationId xmlns:a16="http://schemas.microsoft.com/office/drawing/2014/main" id="{B88FB8C6-547D-F0FD-1E5D-6A6F968DD91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Political.gr | Kallithéa">
            <a:extLst>
              <a:ext uri="{FF2B5EF4-FFF2-40B4-BE49-F238E27FC236}">
                <a16:creationId xmlns:a16="http://schemas.microsoft.com/office/drawing/2014/main" id="{6200E918-CC8E-5588-632E-8F167EF4ACC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0256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1281C-117A-9EEE-B11A-BBE4991F307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8754CC4-78CF-807C-39A6-C8F517C93700}"/>
              </a:ext>
            </a:extLst>
          </p:cNvPr>
          <p:cNvSpPr>
            <a:spLocks noGrp="1"/>
          </p:cNvSpPr>
          <p:nvPr>
            <p:ph type="title"/>
          </p:nvPr>
        </p:nvSpPr>
        <p:spPr>
          <a:xfrm>
            <a:off x="569411" y="106315"/>
            <a:ext cx="9679819" cy="1444693"/>
          </a:xfrm>
        </p:spPr>
        <p:txBody>
          <a:bodyPr>
            <a:normAutofit fontScale="90000"/>
          </a:bodyPr>
          <a:lstStyle/>
          <a:p>
            <a:pPr marL="228600" algn="l">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Πόσο σημαντικό για την ασφάλεια των πολιτών θεωρείτε το πρόγραμμα κατεδάφισης 70 επικίνδυνων ετοιμόρροπων για χρόνια κτιρίων σε 21 περιοχές της Αθήνας;</a:t>
            </a:r>
            <a:br>
              <a:rPr lang="el-GR" sz="2000" b="1" kern="100" dirty="0">
                <a:solidFill>
                  <a:schemeClr val="tx2">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b="1" dirty="0">
              <a:solidFill>
                <a:schemeClr val="tx2">
                  <a:lumMod val="75000"/>
                </a:schemeClr>
              </a:solidFill>
            </a:endParaRPr>
          </a:p>
        </p:txBody>
      </p:sp>
      <p:graphicFrame>
        <p:nvGraphicFramePr>
          <p:cNvPr id="3" name="Chart 3">
            <a:extLst>
              <a:ext uri="{FF2B5EF4-FFF2-40B4-BE49-F238E27FC236}">
                <a16:creationId xmlns:a16="http://schemas.microsoft.com/office/drawing/2014/main" id="{DA9F2320-A611-2B03-DD16-3CF32E452952}"/>
              </a:ext>
            </a:extLst>
          </p:cNvPr>
          <p:cNvGraphicFramePr>
            <a:graphicFrameLocks noGrp="1"/>
          </p:cNvGraphicFramePr>
          <p:nvPr>
            <p:ph idx="1"/>
            <p:extLst>
              <p:ext uri="{D42A27DB-BD31-4B8C-83A1-F6EECF244321}">
                <p14:modId xmlns:p14="http://schemas.microsoft.com/office/powerpoint/2010/main" val="3458610927"/>
              </p:ext>
            </p:extLst>
          </p:nvPr>
        </p:nvGraphicFramePr>
        <p:xfrm>
          <a:off x="541338" y="1713053"/>
          <a:ext cx="9744075" cy="5539517"/>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2" descr="Political.gr | Kallithéa">
            <a:extLst>
              <a:ext uri="{FF2B5EF4-FFF2-40B4-BE49-F238E27FC236}">
                <a16:creationId xmlns:a16="http://schemas.microsoft.com/office/drawing/2014/main" id="{EB863000-438C-4909-6106-8D69B019BC2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a:extLst>
              <a:ext uri="{FF2B5EF4-FFF2-40B4-BE49-F238E27FC236}">
                <a16:creationId xmlns:a16="http://schemas.microsoft.com/office/drawing/2014/main" id="{518BE049-7F79-3039-44F9-F4376072210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7793" y="7432920"/>
            <a:ext cx="876823" cy="551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Δεξιά αγκύλη 6">
            <a:extLst>
              <a:ext uri="{FF2B5EF4-FFF2-40B4-BE49-F238E27FC236}">
                <a16:creationId xmlns:a16="http://schemas.microsoft.com/office/drawing/2014/main" id="{A2D0769E-7073-6296-79E2-7C336A97C430}"/>
              </a:ext>
            </a:extLst>
          </p:cNvPr>
          <p:cNvSpPr/>
          <p:nvPr/>
        </p:nvSpPr>
        <p:spPr>
          <a:xfrm>
            <a:off x="6663661" y="3802491"/>
            <a:ext cx="716692" cy="951470"/>
          </a:xfrm>
          <a:prstGeom prst="rightBracket">
            <a:avLst/>
          </a:prstGeom>
          <a:ln w="22225">
            <a:solidFill>
              <a:schemeClr val="accent1">
                <a:shade val="95000"/>
                <a:satMod val="10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2489437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89708-7080-D101-A2F9-12AF8D555FF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40304C8-157D-8E3F-172A-0FEF34B3BEE2}"/>
              </a:ext>
            </a:extLst>
          </p:cNvPr>
          <p:cNvSpPr>
            <a:spLocks noGrp="1"/>
          </p:cNvSpPr>
          <p:nvPr>
            <p:ph type="title"/>
          </p:nvPr>
        </p:nvSpPr>
        <p:spPr>
          <a:xfrm>
            <a:off x="573465" y="187431"/>
            <a:ext cx="9679819" cy="1780265"/>
          </a:xfrm>
        </p:spPr>
        <p:txBody>
          <a:bodyPr>
            <a:noAutofit/>
          </a:bodyPr>
          <a:lstStyle/>
          <a:p>
            <a:pPr marL="228600" algn="l">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Πώς κρίνετε την πρωτοβουλία του Δήμου να απομακρύνει δεκάδες καρτοτηλέφωνα από τα πεζοδρόμια της Αθήνας, αντιμετωπίζοντας την επιβάρυνση της πόλης από δεκάδες τηλεφωνικούς θαλάμους που παρέμεναν ανενεργοί για χρόνια και είχαν μετατραπεί σε εστίες ρύπανσης και πρόκλησης ατυχημάτων;</a:t>
            </a:r>
            <a:br>
              <a:rPr lang="el-GR" sz="2000" b="1" kern="100" dirty="0">
                <a:solidFill>
                  <a:schemeClr val="tx2">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b="1" dirty="0">
              <a:solidFill>
                <a:schemeClr val="tx2">
                  <a:lumMod val="75000"/>
                </a:schemeClr>
              </a:solidFill>
            </a:endParaRPr>
          </a:p>
        </p:txBody>
      </p:sp>
      <p:graphicFrame>
        <p:nvGraphicFramePr>
          <p:cNvPr id="3" name="Chart 4">
            <a:extLst>
              <a:ext uri="{FF2B5EF4-FFF2-40B4-BE49-F238E27FC236}">
                <a16:creationId xmlns:a16="http://schemas.microsoft.com/office/drawing/2014/main" id="{6135238F-68E3-CB6D-46D5-B316BDE313A1}"/>
              </a:ext>
            </a:extLst>
          </p:cNvPr>
          <p:cNvGraphicFramePr>
            <a:graphicFrameLocks noGrp="1"/>
          </p:cNvGraphicFramePr>
          <p:nvPr>
            <p:ph idx="1"/>
            <p:extLst>
              <p:ext uri="{D42A27DB-BD31-4B8C-83A1-F6EECF244321}">
                <p14:modId xmlns:p14="http://schemas.microsoft.com/office/powerpoint/2010/main" val="3845521688"/>
              </p:ext>
            </p:extLst>
          </p:nvPr>
        </p:nvGraphicFramePr>
        <p:xfrm>
          <a:off x="541338" y="1674421"/>
          <a:ext cx="9744075" cy="5578867"/>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6">
            <a:extLst>
              <a:ext uri="{FF2B5EF4-FFF2-40B4-BE49-F238E27FC236}">
                <a16:creationId xmlns:a16="http://schemas.microsoft.com/office/drawing/2014/main" id="{C1F973F4-AC22-2E3A-571C-3E74C9A1F0C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Political.gr | Kallithéa">
            <a:extLst>
              <a:ext uri="{FF2B5EF4-FFF2-40B4-BE49-F238E27FC236}">
                <a16:creationId xmlns:a16="http://schemas.microsoft.com/office/drawing/2014/main" id="{9AFDA85B-E634-C4D7-B73E-430CF3756C1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
        <p:nvSpPr>
          <p:cNvPr id="6" name="Δεξιά αγκύλη 5">
            <a:extLst>
              <a:ext uri="{FF2B5EF4-FFF2-40B4-BE49-F238E27FC236}">
                <a16:creationId xmlns:a16="http://schemas.microsoft.com/office/drawing/2014/main" id="{21695880-DB3F-767C-1460-0AD065BF64AA}"/>
              </a:ext>
            </a:extLst>
          </p:cNvPr>
          <p:cNvSpPr/>
          <p:nvPr/>
        </p:nvSpPr>
        <p:spPr>
          <a:xfrm rot="10800000">
            <a:off x="3587953" y="3861868"/>
            <a:ext cx="568411" cy="951470"/>
          </a:xfrm>
          <a:prstGeom prst="rightBracket">
            <a:avLst/>
          </a:prstGeom>
          <a:ln w="22225">
            <a:solidFill>
              <a:schemeClr val="accent1">
                <a:shade val="95000"/>
                <a:satMod val="10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280423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00906-3308-CB27-12E1-3DDE6433B34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0672F36-59C1-1BF2-3B7F-62FF7676947A}"/>
              </a:ext>
            </a:extLst>
          </p:cNvPr>
          <p:cNvSpPr>
            <a:spLocks noGrp="1"/>
          </p:cNvSpPr>
          <p:nvPr>
            <p:ph type="title"/>
          </p:nvPr>
        </p:nvSpPr>
        <p:spPr>
          <a:xfrm>
            <a:off x="569411" y="106315"/>
            <a:ext cx="9679819" cy="1375244"/>
          </a:xfrm>
        </p:spPr>
        <p:txBody>
          <a:bodyPr>
            <a:noAutofit/>
          </a:bodyPr>
          <a:lstStyle/>
          <a:p>
            <a:pPr marL="228600" algn="l">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Συμφωνείτε με την κάθαρση που επιχειρείται από τον Δήμαρχο Αθηναίων Χάρη Δούκα, όπως για παράδειγμα με την καταπολέμηση της εγκληματικής οργάνωσης με τα </a:t>
            </a:r>
            <a:r>
              <a:rPr lang="el-GR" sz="2000" b="1" kern="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τραπεζοκαθίσματα</a:t>
            </a: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l-GR" sz="2000" b="1" kern="100" dirty="0">
                <a:solidFill>
                  <a:schemeClr val="tx2">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b="1" dirty="0">
              <a:solidFill>
                <a:schemeClr val="tx2">
                  <a:lumMod val="75000"/>
                </a:schemeClr>
              </a:solidFill>
            </a:endParaRPr>
          </a:p>
        </p:txBody>
      </p:sp>
      <p:graphicFrame>
        <p:nvGraphicFramePr>
          <p:cNvPr id="3" name="Chart 4">
            <a:extLst>
              <a:ext uri="{FF2B5EF4-FFF2-40B4-BE49-F238E27FC236}">
                <a16:creationId xmlns:a16="http://schemas.microsoft.com/office/drawing/2014/main" id="{2ADB4D59-6817-2CEA-B8A5-0C94AD4935A8}"/>
              </a:ext>
            </a:extLst>
          </p:cNvPr>
          <p:cNvGraphicFramePr>
            <a:graphicFrameLocks noGrp="1"/>
          </p:cNvGraphicFramePr>
          <p:nvPr>
            <p:ph idx="1"/>
            <p:extLst>
              <p:ext uri="{D42A27DB-BD31-4B8C-83A1-F6EECF244321}">
                <p14:modId xmlns:p14="http://schemas.microsoft.com/office/powerpoint/2010/main" val="2123897147"/>
              </p:ext>
            </p:extLst>
          </p:nvPr>
        </p:nvGraphicFramePr>
        <p:xfrm>
          <a:off x="541337" y="1643605"/>
          <a:ext cx="9744075" cy="5694745"/>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6">
            <a:extLst>
              <a:ext uri="{FF2B5EF4-FFF2-40B4-BE49-F238E27FC236}">
                <a16:creationId xmlns:a16="http://schemas.microsoft.com/office/drawing/2014/main" id="{CD6CF0D8-A61A-FF82-2363-9F71BC3BEDB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Political.gr | Kallithéa">
            <a:extLst>
              <a:ext uri="{FF2B5EF4-FFF2-40B4-BE49-F238E27FC236}">
                <a16:creationId xmlns:a16="http://schemas.microsoft.com/office/drawing/2014/main" id="{A1E44046-A374-5A80-263A-CE1F1ABF63E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3086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2C53B-07DC-FEC9-32C6-F0942B76114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D7139FB-D39B-40FA-BD07-F206327BF3E5}"/>
              </a:ext>
            </a:extLst>
          </p:cNvPr>
          <p:cNvSpPr>
            <a:spLocks noGrp="1"/>
          </p:cNvSpPr>
          <p:nvPr>
            <p:ph type="title"/>
          </p:nvPr>
        </p:nvSpPr>
        <p:spPr>
          <a:xfrm>
            <a:off x="569411" y="106315"/>
            <a:ext cx="9679819" cy="946981"/>
          </a:xfrm>
        </p:spPr>
        <p:txBody>
          <a:bodyPr>
            <a:normAutofit fontScale="90000"/>
          </a:bodyPr>
          <a:lstStyle/>
          <a:p>
            <a:pPr marL="228600">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Από την εικόνα που έχετε διαμορφώσει για τον Δήμαρχο Χάρη Δούκα, τον θεωρείτε...</a:t>
            </a:r>
            <a:br>
              <a:rPr lang="el-GR" sz="2000" b="1" kern="100" dirty="0">
                <a:solidFill>
                  <a:schemeClr val="tx2">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b="1" dirty="0">
              <a:solidFill>
                <a:schemeClr val="tx2">
                  <a:lumMod val="75000"/>
                </a:schemeClr>
              </a:solidFill>
            </a:endParaRPr>
          </a:p>
        </p:txBody>
      </p:sp>
      <p:graphicFrame>
        <p:nvGraphicFramePr>
          <p:cNvPr id="3" name="Chart 5">
            <a:extLst>
              <a:ext uri="{FF2B5EF4-FFF2-40B4-BE49-F238E27FC236}">
                <a16:creationId xmlns:a16="http://schemas.microsoft.com/office/drawing/2014/main" id="{283D5952-07E9-E98D-E469-400612BC168C}"/>
              </a:ext>
            </a:extLst>
          </p:cNvPr>
          <p:cNvGraphicFramePr>
            <a:graphicFrameLocks noGrp="1"/>
          </p:cNvGraphicFramePr>
          <p:nvPr>
            <p:ph idx="1"/>
            <p:extLst>
              <p:ext uri="{D42A27DB-BD31-4B8C-83A1-F6EECF244321}">
                <p14:modId xmlns:p14="http://schemas.microsoft.com/office/powerpoint/2010/main" val="1988916777"/>
              </p:ext>
            </p:extLst>
          </p:nvPr>
        </p:nvGraphicFramePr>
        <p:xfrm>
          <a:off x="541338" y="1338263"/>
          <a:ext cx="9744075" cy="5915025"/>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6">
            <a:extLst>
              <a:ext uri="{FF2B5EF4-FFF2-40B4-BE49-F238E27FC236}">
                <a16:creationId xmlns:a16="http://schemas.microsoft.com/office/drawing/2014/main" id="{AB0269C1-5866-8684-1DFD-741CD0DAD6F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Political.gr | Kallithéa">
            <a:extLst>
              <a:ext uri="{FF2B5EF4-FFF2-40B4-BE49-F238E27FC236}">
                <a16:creationId xmlns:a16="http://schemas.microsoft.com/office/drawing/2014/main" id="{1B31DFA3-EFD4-E6DE-F351-9D47FB631EB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528142"/>
            <a:ext cx="876823" cy="485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3077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D10F5-DAAF-1445-128D-0ADB5E2B61D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17AF35C-FD2C-C6D2-28AB-08E7491B1355}"/>
              </a:ext>
            </a:extLst>
          </p:cNvPr>
          <p:cNvSpPr>
            <a:spLocks noGrp="1"/>
          </p:cNvSpPr>
          <p:nvPr>
            <p:ph type="title"/>
          </p:nvPr>
        </p:nvSpPr>
        <p:spPr>
          <a:xfrm>
            <a:off x="569411" y="106315"/>
            <a:ext cx="9679819" cy="865958"/>
          </a:xfrm>
        </p:spPr>
        <p:txBody>
          <a:bodyPr>
            <a:normAutofit/>
          </a:bodyPr>
          <a:lstStyle/>
          <a:p>
            <a:pPr marL="228600">
              <a:lnSpc>
                <a:spcPct val="115000"/>
              </a:lnSpc>
              <a:spcAft>
                <a:spcPts val="800"/>
              </a:spcAft>
            </a:pPr>
            <a:r>
              <a:rPr lang="el-GR" sz="2000" b="1" kern="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Συνολικά, ποια είναι η άποψή σας για τον Δήμαρχο Χάρη Δούκα;</a:t>
            </a:r>
            <a:br>
              <a:rPr lang="el-GR" sz="2000" b="1" kern="100" dirty="0">
                <a:solidFill>
                  <a:schemeClr val="tx2">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b="1" dirty="0">
              <a:solidFill>
                <a:schemeClr val="tx2">
                  <a:lumMod val="75000"/>
                </a:schemeClr>
              </a:solidFill>
            </a:endParaRPr>
          </a:p>
        </p:txBody>
      </p:sp>
      <p:graphicFrame>
        <p:nvGraphicFramePr>
          <p:cNvPr id="3" name="Chart 6">
            <a:extLst>
              <a:ext uri="{FF2B5EF4-FFF2-40B4-BE49-F238E27FC236}">
                <a16:creationId xmlns:a16="http://schemas.microsoft.com/office/drawing/2014/main" id="{8E3FF9C3-71FE-5808-FD6B-C2415C442C1C}"/>
              </a:ext>
            </a:extLst>
          </p:cNvPr>
          <p:cNvGraphicFramePr>
            <a:graphicFrameLocks noGrp="1"/>
          </p:cNvGraphicFramePr>
          <p:nvPr>
            <p:ph idx="1"/>
            <p:extLst>
              <p:ext uri="{D42A27DB-BD31-4B8C-83A1-F6EECF244321}">
                <p14:modId xmlns:p14="http://schemas.microsoft.com/office/powerpoint/2010/main" val="2109804082"/>
              </p:ext>
            </p:extLst>
          </p:nvPr>
        </p:nvGraphicFramePr>
        <p:xfrm>
          <a:off x="541338" y="1338263"/>
          <a:ext cx="9744075" cy="5915025"/>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6">
            <a:extLst>
              <a:ext uri="{FF2B5EF4-FFF2-40B4-BE49-F238E27FC236}">
                <a16:creationId xmlns:a16="http://schemas.microsoft.com/office/drawing/2014/main" id="{69AB878C-EDFE-1705-09B0-2621110E213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793" y="7338350"/>
            <a:ext cx="1027112" cy="646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Political.gr | Kallithéa">
            <a:extLst>
              <a:ext uri="{FF2B5EF4-FFF2-40B4-BE49-F238E27FC236}">
                <a16:creationId xmlns:a16="http://schemas.microsoft.com/office/drawing/2014/main" id="{B48EBC20-F39C-9C35-3710-75D36A4D352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19988" y="7367424"/>
            <a:ext cx="876823" cy="6463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7436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10001</TotalTime>
  <Words>589</Words>
  <Application>Microsoft Office PowerPoint</Application>
  <PresentationFormat>Χαρτί B4 (ISO) (250x353 χιλ.)</PresentationFormat>
  <Paragraphs>64</Paragraphs>
  <Slides>15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15</vt:i4>
      </vt:variant>
    </vt:vector>
  </HeadingPairs>
  <TitlesOfParts>
    <vt:vector size="22" baseType="lpstr">
      <vt:lpstr>Arial</vt:lpstr>
      <vt:lpstr>Calibri</vt:lpstr>
      <vt:lpstr>Segoe UI Web (Greek)</vt:lpstr>
      <vt:lpstr>Times New Roman</vt:lpstr>
      <vt:lpstr>Wingdings</vt:lpstr>
      <vt:lpstr>Office Theme</vt:lpstr>
      <vt:lpstr>5_Office Theme</vt:lpstr>
      <vt:lpstr>Παρουσίαση του PowerPoint</vt:lpstr>
      <vt:lpstr>Παρουσίαση του PowerPoint</vt:lpstr>
      <vt:lpstr>Συμφωνείτε να δοθεί η οδός Βασιλίσσης Όλγας ξανά στην κυκλοφορία μετά από 5 χρόνια που είναι κλειστή για έργα; </vt:lpstr>
      <vt:lpstr>Πως βλέπετε το πρόγραμμα του Δήμου για παρεμβάσεις και συμμετοχικές δράσεις αύξησης του Πρασίνου στην Αθήνα, όπως ήδη πραγματοποιούνται στον Λόφο Λαμπράκη, στο Άλσος Ιλισίων Ευελπίδων, στον Λυκαβηττό κ.ά.;  </vt:lpstr>
      <vt:lpstr>Πόσο σημαντικό για την ασφάλεια των πολιτών θεωρείτε το πρόγραμμα κατεδάφισης 70 επικίνδυνων ετοιμόρροπων για χρόνια κτιρίων σε 21 περιοχές της Αθήνας; </vt:lpstr>
      <vt:lpstr>Πώς κρίνετε την πρωτοβουλία του Δήμου να απομακρύνει δεκάδες καρτοτηλέφωνα από τα πεζοδρόμια της Αθήνας, αντιμετωπίζοντας την επιβάρυνση της πόλης από δεκάδες τηλεφωνικούς θαλάμους που παρέμεναν ανενεργοί για χρόνια και είχαν μετατραπεί σε εστίες ρύπανσης και πρόκλησης ατυχημάτων; </vt:lpstr>
      <vt:lpstr>Συμφωνείτε με την κάθαρση που επιχειρείται από τον Δήμαρχο Αθηναίων Χάρη Δούκα, όπως για παράδειγμα με την καταπολέμηση της εγκληματικής οργάνωσης με τα τραπεζοκαθίσματα; </vt:lpstr>
      <vt:lpstr>Από την εικόνα που έχετε διαμορφώσει για τον Δήμαρχο Χάρη Δούκα, τον θεωρείτε... </vt:lpstr>
      <vt:lpstr>Συνολικά, ποια είναι η άποψή σας για τον Δήμαρχο Χάρη Δούκα; </vt:lpstr>
      <vt:lpstr>Από το μέχρι σήμερα έργο του Δημάρχου Χάρη Δούκα, πιστεύετε ότι θα έχει καλύτερα αποτελέσματα από τον προηγούμενο Δήμαρχο Κώστα Μπακογιάννη;  </vt:lpstr>
      <vt:lpstr>Ποια είναι η άποψή σας για τους επικεφαλής των παρατάξεων της Αντιπολίτευσης... </vt:lpstr>
      <vt:lpstr>Ποιο κόμμα θα ψηφίζατε αν είχαμε πρόωρες Βουλευτικές εκλογές;</vt:lpstr>
      <vt:lpstr>Ποιο κόμμα θα ψηφίζατε αν είχαμε πρόωρες Βουλευτικές εκλογές; Επι των εγκύρων</vt:lpstr>
      <vt:lpstr>Ποιο κόμμα θα ψηφίζατε αν είχαμε πρόωρες Βουλευτικές εκλογές; Εκτίμηση</vt:lpstr>
      <vt:lpstr>ΤΕΛΟΣ ΠΑΡΟΥΣΙΑΣΗΣ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ΤΙΤΛΟΣ</dc:title>
  <dc:creator>Λογαριασμός Microsoft</dc:creator>
  <cp:lastModifiedBy>Λάζαρος  Καραούλης</cp:lastModifiedBy>
  <cp:revision>1573</cp:revision>
  <dcterms:created xsi:type="dcterms:W3CDTF">2021-02-20T11:15:26Z</dcterms:created>
  <dcterms:modified xsi:type="dcterms:W3CDTF">2025-09-24T15:16:50Z</dcterms:modified>
</cp:coreProperties>
</file>